
<file path=[Content_Types].xml><?xml version="1.0" encoding="utf-8"?>
<Types xmlns="http://schemas.openxmlformats.org/package/2006/content-types">
  <Default Extension="fntdata" ContentType="application/x-fontdata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1"/>
  </p:sldMasterIdLst>
  <p:notesMasterIdLst>
    <p:notesMasterId r:id="rId25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</p:sldIdLst>
  <p:sldSz cx="12192000" cy="6858000"/>
  <p:notesSz cx="6858000" cy="9144000"/>
  <p:embeddedFontLst>
    <p:embeddedFont>
      <p:font typeface="Noto Sans Symbols" pitchFamily="2" charset="0"/>
      <p:regular r:id="rId26"/>
      <p:bold r:id="rId27"/>
    </p:embeddedFont>
    <p:embeddedFont>
      <p:font typeface="Poppins" pitchFamily="2" charset="77"/>
      <p:regular r:id="rId28"/>
      <p:bold r:id="rId29"/>
      <p:italic r:id="rId30"/>
      <p:boldItalic r:id="rId31"/>
    </p:embeddedFont>
    <p:embeddedFont>
      <p:font typeface="Proxima Nova" panose="02000506030000020004" pitchFamily="2" charset="0"/>
      <p:regular r:id="rId32"/>
      <p:bold r:id="rId33"/>
      <p:italic r:id="rId34"/>
      <p:boldItalic r:id="rId35"/>
    </p:embeddedFont>
    <p:embeddedFont>
      <p:font typeface="Proxima Nova Extrabold" panose="02000506030000020004" pitchFamily="2" charset="0"/>
      <p:bold r:id="rId36"/>
      <p:italic r:id="rId37"/>
      <p:boldItalic r:id="rId38"/>
    </p:embeddedFont>
    <p:embeddedFont>
      <p:font typeface="Proxima Nova Semibold" panose="02000506030000020004" pitchFamily="2" charset="0"/>
      <p:regular r:id="rId39"/>
      <p:bold r:id="rId40"/>
      <p:italic r:id="rId41"/>
      <p:boldItalic r:id="rId42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GoogleSlidesCustomDataVersion2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43" roundtripDataSignature="AMtx7mjG5qC8FJEO21cWmUknTeoixc9bvg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30"/>
    <p:restoredTop sz="94658"/>
  </p:normalViewPr>
  <p:slideViewPr>
    <p:cSldViewPr snapToGrid="0">
      <p:cViewPr varScale="1">
        <p:scale>
          <a:sx n="101" d="100"/>
          <a:sy n="101" d="100"/>
        </p:scale>
        <p:origin x="224" y="6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1.fntdata"/><Relationship Id="rId39" Type="http://schemas.openxmlformats.org/officeDocument/2006/relationships/font" Target="fonts/font14.fntdata"/><Relationship Id="rId21" Type="http://schemas.openxmlformats.org/officeDocument/2006/relationships/slide" Target="slides/slide20.xml"/><Relationship Id="rId34" Type="http://schemas.openxmlformats.org/officeDocument/2006/relationships/font" Target="fonts/font9.fntdata"/><Relationship Id="rId42" Type="http://schemas.openxmlformats.org/officeDocument/2006/relationships/font" Target="fonts/font17.fntdata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font" Target="fonts/font4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7.fntdata"/><Relationship Id="rId37" Type="http://schemas.openxmlformats.org/officeDocument/2006/relationships/font" Target="fonts/font12.fntdata"/><Relationship Id="rId40" Type="http://schemas.openxmlformats.org/officeDocument/2006/relationships/font" Target="fonts/font15.fntdata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3.fntdata"/><Relationship Id="rId36" Type="http://schemas.openxmlformats.org/officeDocument/2006/relationships/font" Target="fonts/font11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6.fntdata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2.fntdata"/><Relationship Id="rId30" Type="http://schemas.openxmlformats.org/officeDocument/2006/relationships/font" Target="fonts/font5.fntdata"/><Relationship Id="rId35" Type="http://schemas.openxmlformats.org/officeDocument/2006/relationships/font" Target="fonts/font10.fntdata"/><Relationship Id="rId43" Type="http://customschemas.google.com/relationships/presentationmetadata" Target="metadata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33" Type="http://schemas.openxmlformats.org/officeDocument/2006/relationships/font" Target="fonts/font8.fntdata"/><Relationship Id="rId38" Type="http://schemas.openxmlformats.org/officeDocument/2006/relationships/font" Target="fonts/font13.fntdata"/><Relationship Id="rId46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font" Target="fonts/font16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it-IT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00" name="Google Shape;100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Google Shape;171;p1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72" name="Google Shape;172;p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Google Shape;190;p1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91" name="Google Shape;191;p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" name="Google Shape;197;p24:notes"/>
          <p:cNvSpPr txBox="1">
            <a:spLocks noGrp="1"/>
          </p:cNvSpPr>
          <p:nvPr>
            <p:ph type="body" idx="1"/>
          </p:nvPr>
        </p:nvSpPr>
        <p:spPr>
          <a:xfrm>
            <a:off x="709930" y="4925407"/>
            <a:ext cx="5679300" cy="402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9175" tIns="49575" rIns="99175" bIns="4957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98" name="Google Shape;198;p24:notes"/>
          <p:cNvSpPr>
            <a:spLocks noGrp="1" noRot="1" noChangeAspect="1"/>
          </p:cNvSpPr>
          <p:nvPr>
            <p:ph type="sldImg" idx="2"/>
          </p:nvPr>
        </p:nvSpPr>
        <p:spPr>
          <a:xfrm>
            <a:off x="479425" y="1279525"/>
            <a:ext cx="6140450" cy="34544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Google Shape;206;p25:notes"/>
          <p:cNvSpPr txBox="1">
            <a:spLocks noGrp="1"/>
          </p:cNvSpPr>
          <p:nvPr>
            <p:ph type="body" idx="1"/>
          </p:nvPr>
        </p:nvSpPr>
        <p:spPr>
          <a:xfrm>
            <a:off x="709930" y="4925407"/>
            <a:ext cx="5679300" cy="402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9175" tIns="49575" rIns="99175" bIns="4957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07" name="Google Shape;207;p25:notes"/>
          <p:cNvSpPr>
            <a:spLocks noGrp="1" noRot="1" noChangeAspect="1"/>
          </p:cNvSpPr>
          <p:nvPr>
            <p:ph type="sldImg" idx="2"/>
          </p:nvPr>
        </p:nvSpPr>
        <p:spPr>
          <a:xfrm>
            <a:off x="479425" y="1279525"/>
            <a:ext cx="6140450" cy="34544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" name="Google Shape;216;p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17" name="Google Shape;217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" name="Google Shape;222;p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23" name="Google Shape;223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" name="Google Shape;232;p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33" name="Google Shape;233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" name="Google Shape;243;p1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44" name="Google Shape;244;p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3" name="Google Shape;253;p1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54" name="Google Shape;254;p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" name="Google Shape;261;p26:notes"/>
          <p:cNvSpPr txBox="1">
            <a:spLocks noGrp="1"/>
          </p:cNvSpPr>
          <p:nvPr>
            <p:ph type="body" idx="1"/>
          </p:nvPr>
        </p:nvSpPr>
        <p:spPr>
          <a:xfrm>
            <a:off x="709930" y="4925407"/>
            <a:ext cx="5679300" cy="402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9175" tIns="49575" rIns="99175" bIns="4957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62" name="Google Shape;262;p26:notes"/>
          <p:cNvSpPr>
            <a:spLocks noGrp="1" noRot="1" noChangeAspect="1"/>
          </p:cNvSpPr>
          <p:nvPr>
            <p:ph type="sldImg" idx="2"/>
          </p:nvPr>
        </p:nvSpPr>
        <p:spPr>
          <a:xfrm>
            <a:off x="479425" y="1279525"/>
            <a:ext cx="6140450" cy="34544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05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06" name="Google Shape;106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9" name="Google Shape;269;p1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lvl="0" indent="-342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Noto Sans Symbols"/>
              <a:buChar char="▪"/>
            </a:pPr>
            <a:endParaRPr/>
          </a:p>
        </p:txBody>
      </p:sp>
      <p:sp>
        <p:nvSpPr>
          <p:cNvPr id="270" name="Google Shape;270;p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0" name="Google Shape;280;p1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81" name="Google Shape;281;p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3" name="Google Shape;303;p3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304" name="Google Shape;304;p3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" name="Google Shape;308;p2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309" name="Google Shape;309;p2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Google Shape;113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14" name="Google Shape;114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Google Shape;119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20" name="Google Shape;120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Google Shape;127;p2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28" name="Google Shape;128;p2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p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35" name="Google Shape;135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p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44" name="Google Shape;144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Google Shape;151;p1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52" name="Google Shape;152;p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p1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60" name="Google Shape;160;p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iapositiva titolo" type="title">
  <p:cSld name="TITLE">
    <p:bg>
      <p:bgPr>
        <a:solidFill>
          <a:srgbClr val="64BDA0"/>
        </a:solidFill>
        <a:effectLst/>
      </p:bgPr>
    </p:bg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28"/>
          <p:cNvSpPr txBox="1">
            <a:spLocks noGrp="1"/>
          </p:cNvSpPr>
          <p:nvPr>
            <p:ph type="ctrTitle"/>
          </p:nvPr>
        </p:nvSpPr>
        <p:spPr>
          <a:xfrm>
            <a:off x="1524000" y="1970901"/>
            <a:ext cx="9144000" cy="11553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Proxima Nova"/>
              <a:buNone/>
              <a:defRPr sz="6000">
                <a:solidFill>
                  <a:schemeClr val="dk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" name="Google Shape;17;p28"/>
          <p:cNvSpPr txBox="1">
            <a:spLocks noGrp="1"/>
          </p:cNvSpPr>
          <p:nvPr>
            <p:ph type="subTitle" idx="1"/>
          </p:nvPr>
        </p:nvSpPr>
        <p:spPr>
          <a:xfrm>
            <a:off x="1524000" y="3429000"/>
            <a:ext cx="9144000" cy="5128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 i="0">
                <a:solidFill>
                  <a:schemeClr val="dk1"/>
                </a:solidFill>
                <a:latin typeface="Proxima Nova Semibold"/>
                <a:ea typeface="Proxima Nova Semibold"/>
                <a:cs typeface="Proxima Nova Semibold"/>
                <a:sym typeface="Proxima Nova Semibold"/>
              </a:defRPr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C0C0C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C0C0C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C0C0C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C0C0C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18" name="Google Shape;18;p2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2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2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6_Diapositiva titolo">
  <p:cSld name="6_Diapositiva titolo"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A0AC49C-76A8-8772-8448-3ED4637F3C3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25400"/>
            <a:ext cx="12202888" cy="1447800"/>
          </a:xfrm>
          <a:prstGeom prst="rect">
            <a:avLst/>
          </a:prstGeom>
        </p:spPr>
      </p:pic>
      <p:sp>
        <p:nvSpPr>
          <p:cNvPr id="89" name="Google Shape;89;p39"/>
          <p:cNvSpPr txBox="1">
            <a:spLocks noGrp="1"/>
          </p:cNvSpPr>
          <p:nvPr>
            <p:ph type="ctrTitle"/>
          </p:nvPr>
        </p:nvSpPr>
        <p:spPr>
          <a:xfrm>
            <a:off x="838199" y="1167670"/>
            <a:ext cx="10392034" cy="17004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R="0"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Proxima Nova"/>
              <a:buNone/>
              <a:defRPr sz="6000">
                <a:solidFill>
                  <a:schemeClr val="dk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0" name="Google Shape;90;p3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757070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1" name="Google Shape;91;p3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757070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2" name="Google Shape;92;p3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757070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757070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757070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757070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757070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757070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757070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757070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757070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‹#›</a:t>
            </a:fld>
            <a:endParaRPr/>
          </a:p>
        </p:txBody>
      </p:sp>
      <p:sp>
        <p:nvSpPr>
          <p:cNvPr id="93" name="Google Shape;93;p39"/>
          <p:cNvSpPr/>
          <p:nvPr/>
        </p:nvSpPr>
        <p:spPr>
          <a:xfrm>
            <a:off x="8610598" y="3269225"/>
            <a:ext cx="2743202" cy="2774313"/>
          </a:xfrm>
          <a:prstGeom prst="roundRect">
            <a:avLst>
              <a:gd name="adj" fmla="val 16667"/>
            </a:avLst>
          </a:prstGeom>
          <a:solidFill>
            <a:srgbClr val="64BDA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4" name="Google Shape;94;p39"/>
          <p:cNvSpPr txBox="1">
            <a:spLocks noGrp="1"/>
          </p:cNvSpPr>
          <p:nvPr>
            <p:ph type="body" idx="1"/>
          </p:nvPr>
        </p:nvSpPr>
        <p:spPr>
          <a:xfrm>
            <a:off x="838198" y="3171219"/>
            <a:ext cx="7315201" cy="287230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2000">
                <a:solidFill>
                  <a:schemeClr val="dk1"/>
                </a:solidFill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C0C0C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C0C0C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C0C0C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C0C0C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95" name="Google Shape;95;p39"/>
          <p:cNvSpPr txBox="1">
            <a:spLocks noGrp="1"/>
          </p:cNvSpPr>
          <p:nvPr>
            <p:ph type="body" idx="2"/>
          </p:nvPr>
        </p:nvSpPr>
        <p:spPr>
          <a:xfrm>
            <a:off x="8803806" y="3500999"/>
            <a:ext cx="2356788" cy="9787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C0C0C"/>
              </a:buClr>
              <a:buSzPts val="2000"/>
              <a:buNone/>
              <a:defRPr sz="2000"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C0C0C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C0C0C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C0C0C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C0C0C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96" name="Google Shape;96;p39"/>
          <p:cNvSpPr txBox="1">
            <a:spLocks noGrp="1"/>
          </p:cNvSpPr>
          <p:nvPr>
            <p:ph type="body" idx="3"/>
          </p:nvPr>
        </p:nvSpPr>
        <p:spPr>
          <a:xfrm>
            <a:off x="8800179" y="4469331"/>
            <a:ext cx="2356788" cy="13799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C0C0C"/>
              </a:buClr>
              <a:buSzPts val="2000"/>
              <a:buNone/>
              <a:defRPr sz="2000" b="0"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C0C0C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C0C0C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C0C0C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C0C0C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5_Titolo e contenuto">
  <p:cSld name="5_Titolo e contenuto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2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" name="Google Shape;23;p2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4" name="Google Shape;24;p2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‹#›</a:t>
            </a:fld>
            <a:endParaRPr/>
          </a:p>
        </p:txBody>
      </p:sp>
      <p:sp>
        <p:nvSpPr>
          <p:cNvPr id="25" name="Google Shape;25;p29"/>
          <p:cNvSpPr txBox="1">
            <a:spLocks noGrp="1"/>
          </p:cNvSpPr>
          <p:nvPr>
            <p:ph type="ctrTitle"/>
          </p:nvPr>
        </p:nvSpPr>
        <p:spPr>
          <a:xfrm>
            <a:off x="1524000" y="2273642"/>
            <a:ext cx="9144000" cy="11553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Proxima Nova"/>
              <a:buNone/>
              <a:defRPr sz="6000">
                <a:solidFill>
                  <a:schemeClr val="dk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olo e contenuto">
  <p:cSld name="Titolo e contenuto">
    <p:spTree>
      <p:nvGrpSpPr>
        <p:cNvPr id="1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oogle Shape;27;p30"/>
          <p:cNvSpPr txBox="1">
            <a:spLocks noGrp="1"/>
          </p:cNvSpPr>
          <p:nvPr>
            <p:ph type="title"/>
          </p:nvPr>
        </p:nvSpPr>
        <p:spPr>
          <a:xfrm>
            <a:off x="838200" y="1263315"/>
            <a:ext cx="10515600" cy="7099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C0C0C"/>
              </a:buClr>
              <a:buSzPts val="4000"/>
              <a:buFont typeface="Proxima Nova"/>
              <a:buNone/>
              <a:defRPr sz="4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8" name="Google Shape;28;p30"/>
          <p:cNvSpPr txBox="1">
            <a:spLocks noGrp="1"/>
          </p:cNvSpPr>
          <p:nvPr>
            <p:ph type="body" idx="1"/>
          </p:nvPr>
        </p:nvSpPr>
        <p:spPr>
          <a:xfrm>
            <a:off x="838200" y="2068679"/>
            <a:ext cx="10515600" cy="41082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C0C0C"/>
              </a:buClr>
              <a:buSzPts val="2400"/>
              <a:buFont typeface="Noto Sans Symbols"/>
              <a:buChar char="▪"/>
              <a:defRPr/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C0C0C"/>
              </a:buClr>
              <a:buSzPts val="2400"/>
              <a:buFont typeface="Noto Sans Symbols"/>
              <a:buChar char="▪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C0C0C"/>
              </a:buClr>
              <a:buSzPts val="2000"/>
              <a:buFont typeface="Noto Sans Symbols"/>
              <a:buChar char="▪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C0C0C"/>
              </a:buClr>
              <a:buSzPts val="1800"/>
              <a:buFont typeface="Noto Sans Symbols"/>
              <a:buChar char="▪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C0C0C"/>
              </a:buClr>
              <a:buSzPts val="1800"/>
              <a:buFont typeface="Noto Sans Symbols"/>
              <a:buChar char="▪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9" name="Google Shape;29;p30"/>
          <p:cNvSpPr txBox="1">
            <a:spLocks noGrp="1"/>
          </p:cNvSpPr>
          <p:nvPr>
            <p:ph type="body" idx="2"/>
          </p:nvPr>
        </p:nvSpPr>
        <p:spPr>
          <a:xfrm>
            <a:off x="838199" y="776219"/>
            <a:ext cx="6348048" cy="4801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C0C0C"/>
              </a:buClr>
              <a:buSzPts val="1600"/>
              <a:buFont typeface="Arial"/>
              <a:buNone/>
              <a:defRPr sz="1600"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C0C0C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C0C0C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C0C0C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C0C0C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0" name="Google Shape;30;p3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3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2" name="Google Shape;32;p3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‹#›</a:t>
            </a:fld>
            <a:endParaRPr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BE6C7D0-D35E-73BD-870F-29700103248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25400"/>
            <a:ext cx="12202888" cy="14478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4_Diapositiva titolo">
  <p:cSld name="4_Diapositiva titolo">
    <p:bg>
      <p:bgPr>
        <a:solidFill>
          <a:srgbClr val="64BDA0"/>
        </a:solidFill>
        <a:effectLst/>
      </p:bgPr>
    </p:bg>
    <p:spTree>
      <p:nvGrpSpPr>
        <p:cNvPr id="1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Google Shape;35;p32"/>
          <p:cNvSpPr txBox="1">
            <a:spLocks noGrp="1"/>
          </p:cNvSpPr>
          <p:nvPr>
            <p:ph type="ctrTitle"/>
          </p:nvPr>
        </p:nvSpPr>
        <p:spPr>
          <a:xfrm>
            <a:off x="1524000" y="2273642"/>
            <a:ext cx="9144000" cy="11553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Proxima Nova"/>
              <a:buNone/>
              <a:defRPr sz="6000">
                <a:solidFill>
                  <a:schemeClr val="dk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6" name="Google Shape;36;p3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757070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7" name="Google Shape;37;p3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757070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3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757070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757070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757070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757070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757070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757070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757070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757070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757070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‹#›</a:t>
            </a:fld>
            <a:endParaRPr/>
          </a:p>
        </p:txBody>
      </p:sp>
      <p:sp>
        <p:nvSpPr>
          <p:cNvPr id="39" name="Google Shape;39;p32"/>
          <p:cNvSpPr/>
          <p:nvPr/>
        </p:nvSpPr>
        <p:spPr>
          <a:xfrm>
            <a:off x="0" y="0"/>
            <a:ext cx="380999" cy="6858000"/>
          </a:xfrm>
          <a:prstGeom prst="rect">
            <a:avLst/>
          </a:prstGeom>
          <a:solidFill>
            <a:srgbClr val="A9D6C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3F78693-D79C-E195-EE21-4E97E839F38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80998" y="-25400"/>
            <a:ext cx="11821889" cy="1402597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Titolo e contenuto">
  <p:cSld name="1_Titolo e contenuto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24E9A7D-8914-36EC-3ADA-B80A889AABA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860800" y="200025"/>
            <a:ext cx="7772400" cy="922149"/>
          </a:xfrm>
          <a:prstGeom prst="rect">
            <a:avLst/>
          </a:prstGeom>
        </p:spPr>
      </p:pic>
      <p:sp>
        <p:nvSpPr>
          <p:cNvPr id="43" name="Google Shape;43;p31"/>
          <p:cNvSpPr txBox="1">
            <a:spLocks noGrp="1"/>
          </p:cNvSpPr>
          <p:nvPr>
            <p:ph type="title"/>
          </p:nvPr>
        </p:nvSpPr>
        <p:spPr>
          <a:xfrm>
            <a:off x="5397843" y="1482820"/>
            <a:ext cx="5832390" cy="16342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C0C0C"/>
              </a:buClr>
              <a:buSzPts val="4800"/>
              <a:buFont typeface="Proxima Nova"/>
              <a:buNone/>
              <a:defRPr sz="48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4" name="Google Shape;44;p3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5" name="Google Shape;45;p3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6" name="Google Shape;46;p3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‹#›</a:t>
            </a:fld>
            <a:endParaRPr/>
          </a:p>
        </p:txBody>
      </p:sp>
      <p:sp>
        <p:nvSpPr>
          <p:cNvPr id="47" name="Google Shape;47;p31"/>
          <p:cNvSpPr>
            <a:spLocks noGrp="1"/>
          </p:cNvSpPr>
          <p:nvPr>
            <p:ph type="pic" idx="2"/>
          </p:nvPr>
        </p:nvSpPr>
        <p:spPr>
          <a:xfrm>
            <a:off x="838200" y="1482820"/>
            <a:ext cx="4351338" cy="4570577"/>
          </a:xfrm>
          <a:prstGeom prst="rect">
            <a:avLst/>
          </a:prstGeom>
          <a:noFill/>
          <a:ln>
            <a:noFill/>
          </a:ln>
        </p:spPr>
      </p:sp>
      <p:sp>
        <p:nvSpPr>
          <p:cNvPr id="48" name="Google Shape;48;p31"/>
          <p:cNvSpPr/>
          <p:nvPr/>
        </p:nvSpPr>
        <p:spPr>
          <a:xfrm>
            <a:off x="0" y="0"/>
            <a:ext cx="380999" cy="6858000"/>
          </a:xfrm>
          <a:prstGeom prst="rect">
            <a:avLst/>
          </a:prstGeom>
          <a:solidFill>
            <a:srgbClr val="64BDA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9" name="Google Shape;49;p31"/>
          <p:cNvSpPr txBox="1">
            <a:spLocks noGrp="1"/>
          </p:cNvSpPr>
          <p:nvPr>
            <p:ph type="body" idx="1"/>
          </p:nvPr>
        </p:nvSpPr>
        <p:spPr>
          <a:xfrm>
            <a:off x="838199" y="347663"/>
            <a:ext cx="8363857" cy="4801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C0C0C"/>
              </a:buClr>
              <a:buSzPts val="1600"/>
              <a:buFont typeface="Arial"/>
              <a:buNone/>
              <a:defRPr sz="1600"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C0C0C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C0C0C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C0C0C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C0C0C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0" name="Google Shape;50;p31"/>
          <p:cNvSpPr txBox="1">
            <a:spLocks noGrp="1"/>
          </p:cNvSpPr>
          <p:nvPr>
            <p:ph type="body" idx="3"/>
          </p:nvPr>
        </p:nvSpPr>
        <p:spPr>
          <a:xfrm>
            <a:off x="5397842" y="3212482"/>
            <a:ext cx="5832389" cy="284088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C0C0C"/>
              </a:buClr>
              <a:buSzPts val="2000"/>
              <a:buNone/>
              <a:defRPr sz="2000"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C0C0C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C0C0C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C0C0C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C0C0C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3_Titolo e contenuto">
  <p:cSld name="3_Titolo e contenuto">
    <p:spTree>
      <p:nvGrpSpPr>
        <p:cNvPr id="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Google Shape;52;p33"/>
          <p:cNvSpPr>
            <a:spLocks noGrp="1"/>
          </p:cNvSpPr>
          <p:nvPr>
            <p:ph type="pic" idx="2"/>
          </p:nvPr>
        </p:nvSpPr>
        <p:spPr>
          <a:xfrm>
            <a:off x="0" y="243840"/>
            <a:ext cx="12192000" cy="6858000"/>
          </a:xfrm>
          <a:prstGeom prst="rect">
            <a:avLst/>
          </a:prstGeom>
          <a:noFill/>
          <a:ln>
            <a:noFill/>
          </a:ln>
        </p:spPr>
      </p:sp>
      <p:sp>
        <p:nvSpPr>
          <p:cNvPr id="53" name="Google Shape;53;p3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4" name="Google Shape;54;p3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5" name="Google Shape;55;p3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‹#›</a:t>
            </a:fld>
            <a:endParaRPr/>
          </a:p>
        </p:txBody>
      </p:sp>
      <p:sp>
        <p:nvSpPr>
          <p:cNvPr id="56" name="Google Shape;56;p33"/>
          <p:cNvSpPr txBox="1">
            <a:spLocks noGrp="1"/>
          </p:cNvSpPr>
          <p:nvPr>
            <p:ph type="ctrTitle"/>
          </p:nvPr>
        </p:nvSpPr>
        <p:spPr>
          <a:xfrm>
            <a:off x="1524000" y="2273642"/>
            <a:ext cx="9144000" cy="11553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Proxima Nova"/>
              <a:buNone/>
              <a:defRPr sz="6000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5_Diapositiva titolo">
  <p:cSld name="5_Diapositiva titolo">
    <p:bg>
      <p:bgPr>
        <a:solidFill>
          <a:schemeClr val="lt1"/>
        </a:solidFill>
        <a:effectLst/>
      </p:bgPr>
    </p:bg>
    <p:spTree>
      <p:nvGrpSpPr>
        <p:cNvPr id="1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D1CFFE98-E0CA-28E0-AC82-0399E01CAD8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25400"/>
            <a:ext cx="12202888" cy="1447800"/>
          </a:xfrm>
          <a:prstGeom prst="rect">
            <a:avLst/>
          </a:prstGeom>
        </p:spPr>
      </p:pic>
      <p:sp>
        <p:nvSpPr>
          <p:cNvPr id="59" name="Google Shape;59;p35"/>
          <p:cNvSpPr txBox="1">
            <a:spLocks noGrp="1"/>
          </p:cNvSpPr>
          <p:nvPr>
            <p:ph type="ctrTitle"/>
          </p:nvPr>
        </p:nvSpPr>
        <p:spPr>
          <a:xfrm>
            <a:off x="838198" y="1372100"/>
            <a:ext cx="10392034" cy="17004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R="0"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Proxima Nova"/>
              <a:buNone/>
              <a:defRPr sz="6000">
                <a:solidFill>
                  <a:schemeClr val="dk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3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757070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1" name="Google Shape;61;p3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757070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2" name="Google Shape;62;p3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757070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757070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757070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757070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757070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757070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757070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757070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757070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‹#›</a:t>
            </a:fld>
            <a:endParaRPr/>
          </a:p>
        </p:txBody>
      </p:sp>
      <p:sp>
        <p:nvSpPr>
          <p:cNvPr id="63" name="Google Shape;63;p35"/>
          <p:cNvSpPr txBox="1">
            <a:spLocks noGrp="1"/>
          </p:cNvSpPr>
          <p:nvPr>
            <p:ph type="body" idx="1"/>
          </p:nvPr>
        </p:nvSpPr>
        <p:spPr>
          <a:xfrm>
            <a:off x="838198" y="825258"/>
            <a:ext cx="8363857" cy="4801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C0C0C"/>
              </a:buClr>
              <a:buSzPts val="1600"/>
              <a:buFont typeface="Arial"/>
              <a:buNone/>
              <a:defRPr sz="1600"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C0C0C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C0C0C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C0C0C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C0C0C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4" name="Google Shape;64;p35"/>
          <p:cNvSpPr txBox="1">
            <a:spLocks noGrp="1"/>
          </p:cNvSpPr>
          <p:nvPr>
            <p:ph type="body" idx="2"/>
          </p:nvPr>
        </p:nvSpPr>
        <p:spPr>
          <a:xfrm>
            <a:off x="838198" y="3171219"/>
            <a:ext cx="7315201" cy="287230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C0C0C"/>
              </a:buClr>
              <a:buSzPts val="2000"/>
              <a:buNone/>
              <a:defRPr sz="2000"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C0C0C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C0C0C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C0C0C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C0C0C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5" name="Google Shape;65;p35"/>
          <p:cNvSpPr txBox="1">
            <a:spLocks noGrp="1"/>
          </p:cNvSpPr>
          <p:nvPr>
            <p:ph type="body" idx="3"/>
          </p:nvPr>
        </p:nvSpPr>
        <p:spPr>
          <a:xfrm>
            <a:off x="8803806" y="3500999"/>
            <a:ext cx="2356788" cy="9787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C0C0C"/>
              </a:buClr>
              <a:buSzPts val="2000"/>
              <a:buNone/>
              <a:defRPr sz="2000"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C0C0C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C0C0C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C0C0C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C0C0C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6" name="Google Shape;66;p35"/>
          <p:cNvSpPr txBox="1">
            <a:spLocks noGrp="1"/>
          </p:cNvSpPr>
          <p:nvPr>
            <p:ph type="body" idx="4"/>
          </p:nvPr>
        </p:nvSpPr>
        <p:spPr>
          <a:xfrm>
            <a:off x="8800179" y="4469331"/>
            <a:ext cx="2356788" cy="13799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C0C0C"/>
              </a:buClr>
              <a:buSzPts val="2000"/>
              <a:buNone/>
              <a:defRPr sz="2000" b="0"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C0C0C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C0C0C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C0C0C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C0C0C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4_Titolo e contenuto">
  <p:cSld name="4_Titolo e contenuto">
    <p:spTree>
      <p:nvGrpSpPr>
        <p:cNvPr id="1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7F203D48-2C76-0758-B4AC-C92EF0F8446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25400"/>
            <a:ext cx="12202888" cy="1447800"/>
          </a:xfrm>
          <a:prstGeom prst="rect">
            <a:avLst/>
          </a:prstGeom>
        </p:spPr>
      </p:pic>
      <p:sp>
        <p:nvSpPr>
          <p:cNvPr id="69" name="Google Shape;69;p37"/>
          <p:cNvSpPr/>
          <p:nvPr/>
        </p:nvSpPr>
        <p:spPr>
          <a:xfrm>
            <a:off x="1" y="5858084"/>
            <a:ext cx="12192000" cy="999915"/>
          </a:xfrm>
          <a:prstGeom prst="rect">
            <a:avLst/>
          </a:prstGeom>
          <a:solidFill>
            <a:srgbClr val="64BDA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0" name="Google Shape;70;p37"/>
          <p:cNvSpPr txBox="1">
            <a:spLocks noGrp="1"/>
          </p:cNvSpPr>
          <p:nvPr>
            <p:ph type="title"/>
          </p:nvPr>
        </p:nvSpPr>
        <p:spPr>
          <a:xfrm>
            <a:off x="838198" y="999915"/>
            <a:ext cx="10515600" cy="7099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C0C0C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1" name="Google Shape;71;p3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2" name="Google Shape;72;p3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3" name="Google Shape;73;p3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‹#›</a:t>
            </a:fld>
            <a:endParaRPr/>
          </a:p>
        </p:txBody>
      </p:sp>
      <p:sp>
        <p:nvSpPr>
          <p:cNvPr id="74" name="Google Shape;74;p37"/>
          <p:cNvSpPr>
            <a:spLocks noGrp="1"/>
          </p:cNvSpPr>
          <p:nvPr>
            <p:ph type="pic" idx="2"/>
          </p:nvPr>
        </p:nvSpPr>
        <p:spPr>
          <a:xfrm>
            <a:off x="0" y="3278188"/>
            <a:ext cx="5251450" cy="2579687"/>
          </a:xfrm>
          <a:prstGeom prst="rect">
            <a:avLst/>
          </a:prstGeom>
          <a:solidFill>
            <a:srgbClr val="D5DBE5"/>
          </a:solidFill>
          <a:ln>
            <a:noFill/>
          </a:ln>
        </p:spPr>
      </p:sp>
      <p:sp>
        <p:nvSpPr>
          <p:cNvPr id="75" name="Google Shape;75;p37"/>
          <p:cNvSpPr>
            <a:spLocks noGrp="1"/>
          </p:cNvSpPr>
          <p:nvPr>
            <p:ph type="pic" idx="3"/>
          </p:nvPr>
        </p:nvSpPr>
        <p:spPr>
          <a:xfrm>
            <a:off x="5251450" y="3277979"/>
            <a:ext cx="6940550" cy="2579687"/>
          </a:xfrm>
          <a:prstGeom prst="rect">
            <a:avLst/>
          </a:prstGeom>
          <a:solidFill>
            <a:srgbClr val="D5DBE5"/>
          </a:solidFill>
          <a:ln>
            <a:noFill/>
          </a:ln>
        </p:spPr>
      </p:sp>
      <p:sp>
        <p:nvSpPr>
          <p:cNvPr id="76" name="Google Shape;76;p37"/>
          <p:cNvSpPr txBox="1">
            <a:spLocks noGrp="1"/>
          </p:cNvSpPr>
          <p:nvPr>
            <p:ph type="body" idx="1"/>
          </p:nvPr>
        </p:nvSpPr>
        <p:spPr>
          <a:xfrm>
            <a:off x="838200" y="1849438"/>
            <a:ext cx="4227286" cy="1111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C0C0C"/>
              </a:buClr>
              <a:buSzPts val="2000"/>
              <a:buNone/>
              <a:defRPr sz="2000"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C0C0C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C0C0C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C0C0C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C0C0C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7" name="Google Shape;77;p37"/>
          <p:cNvSpPr txBox="1">
            <a:spLocks noGrp="1"/>
          </p:cNvSpPr>
          <p:nvPr>
            <p:ph type="body" idx="4"/>
          </p:nvPr>
        </p:nvSpPr>
        <p:spPr>
          <a:xfrm>
            <a:off x="5251450" y="1859160"/>
            <a:ext cx="4413250" cy="1111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C0C0C"/>
              </a:buClr>
              <a:buSzPts val="2000"/>
              <a:buNone/>
              <a:defRPr sz="2000"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C0C0C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C0C0C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C0C0C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C0C0C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_Titolo e contenuto">
  <p:cSld name="2_Titolo e contenuto"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31D5D803-8795-D33D-F938-F57F317F538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25400"/>
            <a:ext cx="12202888" cy="1447800"/>
          </a:xfrm>
          <a:prstGeom prst="rect">
            <a:avLst/>
          </a:prstGeom>
        </p:spPr>
      </p:pic>
      <p:sp>
        <p:nvSpPr>
          <p:cNvPr id="80" name="Google Shape;80;p3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1" name="Google Shape;81;p3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2" name="Google Shape;82;p3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‹#›</a:t>
            </a:fld>
            <a:endParaRPr/>
          </a:p>
        </p:txBody>
      </p:sp>
      <p:sp>
        <p:nvSpPr>
          <p:cNvPr id="83" name="Google Shape;83;p38"/>
          <p:cNvSpPr/>
          <p:nvPr/>
        </p:nvSpPr>
        <p:spPr>
          <a:xfrm>
            <a:off x="7101663" y="2732353"/>
            <a:ext cx="6784623" cy="6388628"/>
          </a:xfrm>
          <a:prstGeom prst="ellipse">
            <a:avLst/>
          </a:prstGeom>
          <a:solidFill>
            <a:srgbClr val="64BDA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4" name="Google Shape;84;p38"/>
          <p:cNvSpPr txBox="1">
            <a:spLocks noGrp="1"/>
          </p:cNvSpPr>
          <p:nvPr>
            <p:ph type="title"/>
          </p:nvPr>
        </p:nvSpPr>
        <p:spPr>
          <a:xfrm>
            <a:off x="838198" y="1420694"/>
            <a:ext cx="10392035" cy="10510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C0C0C"/>
              </a:buClr>
              <a:buSzPts val="4800"/>
              <a:buFont typeface="Proxima Nova"/>
              <a:buNone/>
              <a:defRPr sz="48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5" name="Google Shape;85;p38"/>
          <p:cNvSpPr txBox="1">
            <a:spLocks noGrp="1"/>
          </p:cNvSpPr>
          <p:nvPr>
            <p:ph type="body" idx="1"/>
          </p:nvPr>
        </p:nvSpPr>
        <p:spPr>
          <a:xfrm>
            <a:off x="838198" y="853506"/>
            <a:ext cx="8363857" cy="4801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C0C0C"/>
              </a:buClr>
              <a:buSzPts val="1600"/>
              <a:buFont typeface="Arial"/>
              <a:buNone/>
              <a:defRPr sz="1600"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C0C0C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C0C0C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C0C0C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C0C0C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6" name="Google Shape;86;p38"/>
          <p:cNvSpPr txBox="1">
            <a:spLocks noGrp="1"/>
          </p:cNvSpPr>
          <p:nvPr>
            <p:ph type="body" idx="2"/>
          </p:nvPr>
        </p:nvSpPr>
        <p:spPr>
          <a:xfrm>
            <a:off x="838198" y="2575152"/>
            <a:ext cx="5895050" cy="34683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C0C0C"/>
              </a:buClr>
              <a:buSzPts val="2000"/>
              <a:buNone/>
              <a:defRPr sz="2000"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C0C0C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C0C0C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C0C0C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C0C0C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7" name="Google Shape;87;p38"/>
          <p:cNvSpPr txBox="1">
            <a:spLocks noGrp="1"/>
          </p:cNvSpPr>
          <p:nvPr>
            <p:ph type="body" idx="3"/>
          </p:nvPr>
        </p:nvSpPr>
        <p:spPr>
          <a:xfrm>
            <a:off x="7682668" y="4522406"/>
            <a:ext cx="4227286" cy="1111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C0C0C"/>
              </a:buClr>
              <a:buSzPts val="2000"/>
              <a:buNone/>
              <a:defRPr sz="2000"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C0C0C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C0C0C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C0C0C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C0C0C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7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C0C0C"/>
              </a:buClr>
              <a:buSzPts val="4000"/>
              <a:buFont typeface="Proxima Nova"/>
              <a:buNone/>
              <a:defRPr sz="4000" b="1" i="0" u="none" strike="noStrike" cap="none">
                <a:solidFill>
                  <a:srgbClr val="0C0C0C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" name="Google Shape;11;p27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3810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C0C0C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rgbClr val="0C0C0C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C0C0C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rgbClr val="0C0C0C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C0C0C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rgbClr val="0C0C0C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C0C0C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0C0C0C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C0C0C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0C0C0C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Google Shape;12;p2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" name="Google Shape;13;p2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Google Shape;14;p2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13" Type="http://schemas.openxmlformats.org/officeDocument/2006/relationships/image" Target="../media/image28.png"/><Relationship Id="rId18" Type="http://schemas.openxmlformats.org/officeDocument/2006/relationships/image" Target="../media/image33.png"/><Relationship Id="rId3" Type="http://schemas.openxmlformats.org/officeDocument/2006/relationships/image" Target="../media/image18.png"/><Relationship Id="rId7" Type="http://schemas.openxmlformats.org/officeDocument/2006/relationships/image" Target="../media/image22.jpg"/><Relationship Id="rId12" Type="http://schemas.openxmlformats.org/officeDocument/2006/relationships/image" Target="../media/image27.png"/><Relationship Id="rId17" Type="http://schemas.openxmlformats.org/officeDocument/2006/relationships/image" Target="../media/image32.png"/><Relationship Id="rId2" Type="http://schemas.openxmlformats.org/officeDocument/2006/relationships/notesSlide" Target="../notesSlides/notesSlide21.xml"/><Relationship Id="rId16" Type="http://schemas.openxmlformats.org/officeDocument/2006/relationships/image" Target="../media/image31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1.png"/><Relationship Id="rId11" Type="http://schemas.openxmlformats.org/officeDocument/2006/relationships/image" Target="../media/image26.png"/><Relationship Id="rId5" Type="http://schemas.openxmlformats.org/officeDocument/2006/relationships/image" Target="../media/image20.jpg"/><Relationship Id="rId15" Type="http://schemas.openxmlformats.org/officeDocument/2006/relationships/image" Target="../media/image30.png"/><Relationship Id="rId10" Type="http://schemas.openxmlformats.org/officeDocument/2006/relationships/image" Target="../media/image25.png"/><Relationship Id="rId4" Type="http://schemas.openxmlformats.org/officeDocument/2006/relationships/image" Target="../media/image19.png"/><Relationship Id="rId9" Type="http://schemas.openxmlformats.org/officeDocument/2006/relationships/image" Target="../media/image24.jpg"/><Relationship Id="rId14" Type="http://schemas.openxmlformats.org/officeDocument/2006/relationships/image" Target="../media/image29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1"/>
          <p:cNvSpPr txBox="1"/>
          <p:nvPr/>
        </p:nvSpPr>
        <p:spPr>
          <a:xfrm>
            <a:off x="564292" y="1305382"/>
            <a:ext cx="8839200" cy="212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Poppins"/>
              <a:buNone/>
            </a:pPr>
            <a:r>
              <a:rPr lang="it-IT" sz="6600" b="1">
                <a:solidFill>
                  <a:schemeClr val="lt1"/>
                </a:solidFill>
                <a:latin typeface="Proxima Nova Extrabold"/>
                <a:ea typeface="Proxima Nova Extrabold"/>
                <a:cs typeface="Proxima Nova Extrabold"/>
                <a:sym typeface="Proxima Nova Extrabold"/>
              </a:rPr>
              <a:t>Tout travail mérite une solide retraite</a:t>
            </a:r>
            <a:r>
              <a:rPr lang="it-IT" sz="6600" b="1" i="0" u="none" strike="noStrike" cap="none">
                <a:solidFill>
                  <a:schemeClr val="lt1"/>
                </a:solidFill>
                <a:latin typeface="Proxima Nova Extrabold"/>
                <a:ea typeface="Proxima Nova Extrabold"/>
                <a:cs typeface="Proxima Nova Extrabold"/>
                <a:sym typeface="Proxima Nova Extrabold"/>
              </a:rPr>
              <a:t>.</a:t>
            </a:r>
            <a:endParaRPr sz="6600" b="1" i="0" u="none" strike="noStrike" cap="none">
              <a:solidFill>
                <a:schemeClr val="lt1"/>
              </a:solidFill>
              <a:latin typeface="Proxima Nova Extrabold"/>
              <a:ea typeface="Proxima Nova Extrabold"/>
              <a:cs typeface="Proxima Nova Extrabold"/>
              <a:sym typeface="Proxima Nova Extrabold"/>
            </a:endParaRPr>
          </a:p>
        </p:txBody>
      </p:sp>
      <p:sp>
        <p:nvSpPr>
          <p:cNvPr id="103" name="Google Shape;103;p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it-IT"/>
              <a:t>1</a:t>
            </a:fld>
            <a:endParaRPr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Google Shape;174;p12"/>
          <p:cNvSpPr txBox="1">
            <a:spLocks noGrp="1"/>
          </p:cNvSpPr>
          <p:nvPr>
            <p:ph type="ctrTitle"/>
          </p:nvPr>
        </p:nvSpPr>
        <p:spPr>
          <a:xfrm>
            <a:off x="1175742" y="1241379"/>
            <a:ext cx="9692131" cy="5209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90000"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Proxima Nova"/>
              <a:buNone/>
            </a:pPr>
            <a:r>
              <a:rPr lang="it-IT" sz="3600">
                <a:latin typeface="Proxima Nova Extrabold"/>
                <a:ea typeface="Proxima Nova Extrabold"/>
                <a:cs typeface="Proxima Nova Extrabold"/>
                <a:sym typeface="Proxima Nova Extrabold"/>
              </a:rPr>
              <a:t>Tout le monde profite d’une LPP stable</a:t>
            </a:r>
            <a:endParaRPr>
              <a:latin typeface="Proxima Nova Extrabold"/>
              <a:ea typeface="Proxima Nova Extrabold"/>
              <a:cs typeface="Proxima Nova Extrabold"/>
              <a:sym typeface="Proxima Nova Extrabold"/>
            </a:endParaRPr>
          </a:p>
        </p:txBody>
      </p:sp>
      <p:sp>
        <p:nvSpPr>
          <p:cNvPr id="175" name="Google Shape;175;p1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r>
              <a:rPr lang="it-IT">
                <a:solidFill>
                  <a:srgbClr val="888888"/>
                </a:solidFill>
              </a:rPr>
              <a:t>Oui à la réforme de la LPP</a:t>
            </a:r>
            <a:endParaRPr/>
          </a:p>
        </p:txBody>
      </p:sp>
      <p:sp>
        <p:nvSpPr>
          <p:cNvPr id="176" name="Google Shape;176;p1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it-IT"/>
              <a:t>10</a:t>
            </a:fld>
            <a:endParaRPr/>
          </a:p>
        </p:txBody>
      </p:sp>
      <p:sp>
        <p:nvSpPr>
          <p:cNvPr id="177" name="Google Shape;177;p12"/>
          <p:cNvSpPr txBox="1">
            <a:spLocks noGrp="1"/>
          </p:cNvSpPr>
          <p:nvPr>
            <p:ph type="body" idx="3"/>
          </p:nvPr>
        </p:nvSpPr>
        <p:spPr>
          <a:xfrm>
            <a:off x="9397300" y="4430549"/>
            <a:ext cx="1547400" cy="1528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it-IT" sz="1400" b="1">
                <a:solidFill>
                  <a:srgbClr val="000000"/>
                </a:solidFill>
              </a:rPr>
              <a:t>Les assurés et les employeurs</a:t>
            </a:r>
            <a:r>
              <a:rPr lang="it-IT" sz="1400">
                <a:solidFill>
                  <a:srgbClr val="000000"/>
                </a:solidFill>
              </a:rPr>
              <a:t> veulent une LPP et un système des 3 piliers solide.</a:t>
            </a:r>
            <a:endParaRPr sz="1400">
              <a:solidFill>
                <a:srgbClr val="000000"/>
              </a:solidFill>
            </a:endParaRPr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None/>
            </a:pPr>
            <a:endParaRPr sz="1400">
              <a:solidFill>
                <a:srgbClr val="000000"/>
              </a:solidFill>
            </a:endParaRPr>
          </a:p>
        </p:txBody>
      </p:sp>
      <p:pic>
        <p:nvPicPr>
          <p:cNvPr id="178" name="Google Shape;178;p12" descr="Immagine che contiene aria aperta, nuvola, strada, cielo&#10;&#10;Descrizione generata automaticamente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9482480" y="2049307"/>
            <a:ext cx="1385393" cy="2291825"/>
          </a:xfrm>
          <a:prstGeom prst="rect">
            <a:avLst/>
          </a:prstGeom>
          <a:noFill/>
          <a:ln>
            <a:noFill/>
          </a:ln>
        </p:spPr>
      </p:pic>
      <p:sp>
        <p:nvSpPr>
          <p:cNvPr id="179" name="Google Shape;179;p12"/>
          <p:cNvSpPr txBox="1"/>
          <p:nvPr/>
        </p:nvSpPr>
        <p:spPr>
          <a:xfrm>
            <a:off x="7721650" y="4377424"/>
            <a:ext cx="1526100" cy="150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it-IT" b="1">
                <a:latin typeface="Proxima Nova"/>
                <a:ea typeface="Proxima Nova"/>
                <a:cs typeface="Proxima Nova"/>
                <a:sym typeface="Proxima Nova"/>
              </a:rPr>
              <a:t>Les retraités</a:t>
            </a:r>
            <a:r>
              <a:rPr lang="it-IT">
                <a:latin typeface="Proxima Nova"/>
                <a:ea typeface="Proxima Nova"/>
                <a:cs typeface="Proxima Nova"/>
                <a:sym typeface="Proxima Nova"/>
              </a:rPr>
              <a:t> ne voient pas de changement, mais profitent d’un système stable</a:t>
            </a:r>
            <a:r>
              <a:rPr lang="it-IT" sz="1500">
                <a:solidFill>
                  <a:schemeClr val="dk1"/>
                </a:solidFill>
              </a:rPr>
              <a:t>.</a:t>
            </a:r>
            <a:endParaRPr sz="1500">
              <a:solidFill>
                <a:schemeClr val="dk1"/>
              </a:solidFill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endParaRPr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180" name="Google Shape;180;p12"/>
          <p:cNvSpPr txBox="1"/>
          <p:nvPr/>
        </p:nvSpPr>
        <p:spPr>
          <a:xfrm>
            <a:off x="6120450" y="4379024"/>
            <a:ext cx="1526100" cy="1977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36000" tIns="36000" rIns="36000" bIns="36000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it-IT" b="1">
                <a:latin typeface="Proxima Nova"/>
                <a:ea typeface="Proxima Nova"/>
                <a:cs typeface="Proxima Nova"/>
                <a:sym typeface="Proxima Nova"/>
              </a:rPr>
              <a:t>Les travailleurs de plus de 50 ans </a:t>
            </a:r>
            <a:r>
              <a:rPr lang="it-IT">
                <a:latin typeface="Proxima Nova"/>
                <a:ea typeface="Proxima Nova"/>
                <a:cs typeface="Proxima Nova"/>
                <a:sym typeface="Proxima Nova"/>
              </a:rPr>
              <a:t>reçoivent des suppléments de rente et leur position sur le marché du travail s’améliore.</a:t>
            </a:r>
            <a:endParaRPr>
              <a:latin typeface="Proxima Nova"/>
              <a:ea typeface="Proxima Nova"/>
              <a:cs typeface="Proxima Nova"/>
              <a:sym typeface="Proxima Nova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endParaRPr b="1"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181" name="Google Shape;181;p12"/>
          <p:cNvSpPr txBox="1"/>
          <p:nvPr/>
        </p:nvSpPr>
        <p:spPr>
          <a:xfrm>
            <a:off x="1175742" y="4382180"/>
            <a:ext cx="1526053" cy="12887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it-IT" b="1">
                <a:latin typeface="Proxima Nova"/>
                <a:ea typeface="Proxima Nova"/>
                <a:cs typeface="Proxima Nova"/>
                <a:sym typeface="Proxima Nova"/>
              </a:rPr>
              <a:t>Les jeunes</a:t>
            </a:r>
            <a:r>
              <a:rPr lang="it-IT" sz="1400" b="1" i="0" u="none" strike="noStrike" cap="non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rPr>
              <a:t> </a:t>
            </a:r>
            <a:r>
              <a:rPr lang="it-IT">
                <a:latin typeface="Proxima Nova"/>
                <a:ea typeface="Proxima Nova"/>
                <a:cs typeface="Proxima Nova"/>
                <a:sym typeface="Proxima Nova"/>
              </a:rPr>
              <a:t>g</a:t>
            </a:r>
            <a:r>
              <a:rPr lang="it-IT" sz="1400" b="0" i="0" u="none" strike="noStrike" cap="non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rPr>
              <a:t>arantissent leur retraite</a:t>
            </a:r>
            <a:r>
              <a:rPr lang="it-IT">
                <a:latin typeface="Proxima Nova"/>
                <a:ea typeface="Proxima Nova"/>
                <a:cs typeface="Proxima Nova"/>
                <a:sym typeface="Proxima Nova"/>
              </a:rPr>
              <a:t>.</a:t>
            </a:r>
            <a:endParaRPr sz="1100" b="0" i="0" u="none" strike="noStrike" cap="none">
              <a:solidFill>
                <a:srgbClr val="000000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182" name="Google Shape;182;p12"/>
          <p:cNvSpPr txBox="1"/>
          <p:nvPr/>
        </p:nvSpPr>
        <p:spPr>
          <a:xfrm>
            <a:off x="2822750" y="4382173"/>
            <a:ext cx="1666500" cy="17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it-IT" b="1">
                <a:latin typeface="Proxima Nova"/>
                <a:ea typeface="Proxima Nova"/>
                <a:cs typeface="Proxima Nova"/>
                <a:sym typeface="Proxima Nova"/>
              </a:rPr>
              <a:t>Les personnes travaillant à temps partiel (en particulier de nombreuses femmes) </a:t>
            </a:r>
            <a:r>
              <a:rPr lang="it-IT">
                <a:latin typeface="Proxima Nova"/>
                <a:ea typeface="Proxima Nova"/>
                <a:cs typeface="Proxima Nova"/>
                <a:sym typeface="Proxima Nova"/>
              </a:rPr>
              <a:t>sont mieux assurées.</a:t>
            </a:r>
            <a:endParaRPr>
              <a:latin typeface="Proxima Nova"/>
              <a:ea typeface="Proxima Nova"/>
              <a:cs typeface="Proxima Nova"/>
              <a:sym typeface="Proxima Nova"/>
            </a:endParaRPr>
          </a:p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endParaRPr b="1"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183" name="Google Shape;183;p12"/>
          <p:cNvSpPr txBox="1"/>
          <p:nvPr/>
        </p:nvSpPr>
        <p:spPr>
          <a:xfrm>
            <a:off x="4484575" y="4382172"/>
            <a:ext cx="1547400" cy="215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it-IT" b="1">
                <a:latin typeface="Proxima Nova"/>
                <a:ea typeface="Proxima Nova"/>
                <a:cs typeface="Proxima Nova"/>
                <a:sym typeface="Proxima Nova"/>
              </a:rPr>
              <a:t>Les personnes pleinement engagées dans la vie professionnelle</a:t>
            </a:r>
            <a:r>
              <a:rPr lang="it-IT">
                <a:latin typeface="Proxima Nova"/>
                <a:ea typeface="Proxima Nova"/>
                <a:cs typeface="Proxima Nova"/>
                <a:sym typeface="Proxima Nova"/>
              </a:rPr>
              <a:t> profitent d’une meilleure équité entre générations.</a:t>
            </a:r>
            <a:endParaRPr>
              <a:latin typeface="Proxima Nova"/>
              <a:ea typeface="Proxima Nova"/>
              <a:cs typeface="Proxima Nova"/>
              <a:sym typeface="Proxima Nova"/>
            </a:endParaRPr>
          </a:p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endParaRPr b="1">
              <a:latin typeface="Proxima Nova"/>
              <a:ea typeface="Proxima Nova"/>
              <a:cs typeface="Proxima Nova"/>
              <a:sym typeface="Proxima Nova"/>
            </a:endParaRPr>
          </a:p>
        </p:txBody>
      </p:sp>
      <p:pic>
        <p:nvPicPr>
          <p:cNvPr id="184" name="Google Shape;184;p12" descr="A person standing next to a table&#10;&#10;Description automatically generated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828404" y="2049307"/>
            <a:ext cx="2111717" cy="2291826"/>
          </a:xfrm>
          <a:prstGeom prst="rect">
            <a:avLst/>
          </a:prstGeom>
          <a:noFill/>
          <a:ln>
            <a:noFill/>
          </a:ln>
        </p:spPr>
      </p:pic>
      <p:pic>
        <p:nvPicPr>
          <p:cNvPr id="185" name="Google Shape;185;p12" descr="A person holding a baby and a baby sitting on a high chair&#10;&#10;Description automatically generated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2868753" y="2049308"/>
            <a:ext cx="1419993" cy="2291826"/>
          </a:xfrm>
          <a:prstGeom prst="rect">
            <a:avLst/>
          </a:prstGeom>
          <a:noFill/>
          <a:ln>
            <a:noFill/>
          </a:ln>
        </p:spPr>
      </p:pic>
      <p:pic>
        <p:nvPicPr>
          <p:cNvPr id="186" name="Google Shape;186;p12" descr="A cartoon of a person in a blue suit&#10;&#10;Description automatically generated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4322490" y="2049307"/>
            <a:ext cx="2053122" cy="2317019"/>
          </a:xfrm>
          <a:prstGeom prst="rect">
            <a:avLst/>
          </a:prstGeom>
          <a:noFill/>
          <a:ln>
            <a:noFill/>
          </a:ln>
        </p:spPr>
      </p:pic>
      <p:pic>
        <p:nvPicPr>
          <p:cNvPr id="187" name="Google Shape;187;p12" descr="A person holding a cake and shopping bag&#10;&#10;Description automatically generated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5889586" y="2049307"/>
            <a:ext cx="2125337" cy="2291826"/>
          </a:xfrm>
          <a:prstGeom prst="rect">
            <a:avLst/>
          </a:prstGeom>
          <a:noFill/>
          <a:ln>
            <a:noFill/>
          </a:ln>
        </p:spPr>
      </p:pic>
      <p:pic>
        <p:nvPicPr>
          <p:cNvPr id="188" name="Google Shape;188;p12" descr="A person sitting on a couch reading a newspaper&#10;&#10;Description automatically generated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7561314" y="2049307"/>
            <a:ext cx="1921166" cy="22918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Google Shape;193;p13"/>
          <p:cNvSpPr txBox="1">
            <a:spLocks noGrp="1"/>
          </p:cNvSpPr>
          <p:nvPr>
            <p:ph type="ctrTitle"/>
          </p:nvPr>
        </p:nvSpPr>
        <p:spPr>
          <a:xfrm>
            <a:off x="1524000" y="2273642"/>
            <a:ext cx="9144000" cy="16742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 fontScale="90000"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Proxima Nova"/>
              <a:buNone/>
            </a:pPr>
            <a:r>
              <a:rPr lang="it-IT">
                <a:solidFill>
                  <a:schemeClr val="lt1"/>
                </a:solidFill>
              </a:rPr>
              <a:t>3. Faits et chiffres en faveur de la réforme</a:t>
            </a:r>
            <a:endParaRPr>
              <a:solidFill>
                <a:schemeClr val="lt1"/>
              </a:solidFill>
            </a:endParaRPr>
          </a:p>
        </p:txBody>
      </p:sp>
      <p:sp>
        <p:nvSpPr>
          <p:cNvPr id="194" name="Google Shape;194;p1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it-IT"/>
              <a:t>Oui à la réforme de la LPP</a:t>
            </a:r>
            <a:endParaRPr/>
          </a:p>
        </p:txBody>
      </p:sp>
      <p:sp>
        <p:nvSpPr>
          <p:cNvPr id="195" name="Google Shape;195;p1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it-IT"/>
              <a:t>11</a:t>
            </a:fld>
            <a:endParaRPr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" name="Google Shape;200;p24"/>
          <p:cNvSpPr txBox="1">
            <a:spLocks noGrp="1"/>
          </p:cNvSpPr>
          <p:nvPr>
            <p:ph type="title"/>
          </p:nvPr>
        </p:nvSpPr>
        <p:spPr>
          <a:xfrm>
            <a:off x="879474" y="1165150"/>
            <a:ext cx="10471200" cy="946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C0C0C"/>
              </a:buClr>
              <a:buSzPts val="4000"/>
              <a:buFont typeface="Proxima Nova"/>
              <a:buNone/>
            </a:pPr>
            <a:r>
              <a:rPr lang="it-IT"/>
              <a:t>Faits et chiffres en faveur de la réforme</a:t>
            </a:r>
            <a:endParaRPr/>
          </a:p>
        </p:txBody>
      </p:sp>
      <p:sp>
        <p:nvSpPr>
          <p:cNvPr id="201" name="Google Shape;201;p24"/>
          <p:cNvSpPr txBox="1">
            <a:spLocks noGrp="1"/>
          </p:cNvSpPr>
          <p:nvPr>
            <p:ph type="ftr" idx="11"/>
          </p:nvPr>
        </p:nvSpPr>
        <p:spPr>
          <a:xfrm>
            <a:off x="5384800" y="8475133"/>
            <a:ext cx="5486400" cy="48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</a:pPr>
            <a:r>
              <a:rPr lang="it-IT"/>
              <a:t>Ja zur BVG-Reform</a:t>
            </a:r>
            <a:endParaRPr/>
          </a:p>
        </p:txBody>
      </p:sp>
      <p:sp>
        <p:nvSpPr>
          <p:cNvPr id="202" name="Google Shape;202;p24"/>
          <p:cNvSpPr txBox="1">
            <a:spLocks noGrp="1"/>
          </p:cNvSpPr>
          <p:nvPr>
            <p:ph type="sldNum" idx="12"/>
          </p:nvPr>
        </p:nvSpPr>
        <p:spPr>
          <a:xfrm>
            <a:off x="11480800" y="8475133"/>
            <a:ext cx="3657600" cy="48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it-IT"/>
              <a:t>12</a:t>
            </a:fld>
            <a:endParaRPr/>
          </a:p>
        </p:txBody>
      </p:sp>
      <p:sp>
        <p:nvSpPr>
          <p:cNvPr id="203" name="Google Shape;203;p24"/>
          <p:cNvSpPr txBox="1">
            <a:spLocks noGrp="1"/>
          </p:cNvSpPr>
          <p:nvPr>
            <p:ph type="body" idx="1"/>
          </p:nvPr>
        </p:nvSpPr>
        <p:spPr>
          <a:xfrm>
            <a:off x="879475" y="2266100"/>
            <a:ext cx="10173900" cy="4240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lvl="0" indent="-381000" algn="l" rtl="0">
              <a:lnSpc>
                <a:spcPct val="90000"/>
              </a:lnSpc>
              <a:spcBef>
                <a:spcPts val="2300"/>
              </a:spcBef>
              <a:spcAft>
                <a:spcPts val="0"/>
              </a:spcAft>
              <a:buSzPts val="2400"/>
              <a:buChar char="-"/>
            </a:pPr>
            <a:r>
              <a:rPr lang="it-IT" b="1">
                <a:highlight>
                  <a:schemeClr val="lt1"/>
                </a:highlight>
              </a:rPr>
              <a:t>100’000 revenus supplémentaires (70’000 personnes) assurés dans la LPP</a:t>
            </a:r>
            <a:r>
              <a:rPr lang="it-IT"/>
              <a:t>. Ces personnes ont une meilleure rente et sont protégées en cas d’invalidité et de décès.</a:t>
            </a:r>
            <a:br>
              <a:rPr lang="it-IT"/>
            </a:br>
            <a:endParaRPr/>
          </a:p>
          <a:p>
            <a:pPr marL="457200" lvl="0" indent="-3810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400"/>
              <a:buChar char="-"/>
            </a:pPr>
            <a:r>
              <a:rPr lang="it-IT" b="1"/>
              <a:t>Environ 85% des assurés ne sont pas concernés par la baisse du taux de conversion</a:t>
            </a:r>
            <a:r>
              <a:rPr lang="it-IT"/>
              <a:t>. </a:t>
            </a:r>
            <a:endParaRPr/>
          </a:p>
          <a:p>
            <a:pPr marL="7620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endParaRPr/>
          </a:p>
          <a:p>
            <a:pPr marL="457200" lvl="0" indent="-3810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400"/>
              <a:buChar char="-"/>
            </a:pPr>
            <a:r>
              <a:rPr lang="it-IT" b="1"/>
              <a:t>Les cotisations des employés </a:t>
            </a:r>
            <a:r>
              <a:rPr lang="it-IT"/>
              <a:t>dans la LPP sont au </a:t>
            </a:r>
            <a:r>
              <a:rPr lang="it-IT" b="1"/>
              <a:t>minimum multipliées par 3</a:t>
            </a:r>
            <a:r>
              <a:rPr lang="it-IT"/>
              <a:t> jusqu’à leur retraite grâce aux cotisations des employeurs et les intérêts. Un bon 2e pilier est la meilleure </a:t>
            </a:r>
            <a:r>
              <a:rPr lang="it-IT" b="1"/>
              <a:t>protection contre la précarité à la retraite</a:t>
            </a:r>
            <a:r>
              <a:rPr lang="it-IT"/>
              <a:t>. </a:t>
            </a:r>
            <a:endParaRPr/>
          </a:p>
        </p:txBody>
      </p:sp>
      <p:sp>
        <p:nvSpPr>
          <p:cNvPr id="204" name="Google Shape;204;p2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it-IT">
                <a:solidFill>
                  <a:srgbClr val="888888"/>
                </a:solidFill>
              </a:rPr>
              <a:t>Oui à la réforme de la LPP</a:t>
            </a:r>
            <a:endParaRPr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" name="Google Shape;209;p25"/>
          <p:cNvSpPr txBox="1">
            <a:spLocks noGrp="1"/>
          </p:cNvSpPr>
          <p:nvPr>
            <p:ph type="title"/>
          </p:nvPr>
        </p:nvSpPr>
        <p:spPr>
          <a:xfrm>
            <a:off x="879474" y="1165150"/>
            <a:ext cx="10471200" cy="946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C0C0C"/>
              </a:buClr>
              <a:buSzPts val="4000"/>
              <a:buFont typeface="Proxima Nova"/>
              <a:buNone/>
            </a:pPr>
            <a:r>
              <a:rPr lang="it-IT"/>
              <a:t>Une étude actuelle nous donne raison!</a:t>
            </a:r>
            <a:endParaRPr/>
          </a:p>
        </p:txBody>
      </p:sp>
      <p:sp>
        <p:nvSpPr>
          <p:cNvPr id="210" name="Google Shape;210;p25"/>
          <p:cNvSpPr txBox="1">
            <a:spLocks noGrp="1"/>
          </p:cNvSpPr>
          <p:nvPr>
            <p:ph type="ftr" idx="11"/>
          </p:nvPr>
        </p:nvSpPr>
        <p:spPr>
          <a:xfrm>
            <a:off x="5384800" y="8475133"/>
            <a:ext cx="5486400" cy="48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</a:pPr>
            <a:r>
              <a:rPr lang="it-IT"/>
              <a:t>Ja zur BVG-Reform</a:t>
            </a:r>
            <a:endParaRPr/>
          </a:p>
        </p:txBody>
      </p:sp>
      <p:sp>
        <p:nvSpPr>
          <p:cNvPr id="211" name="Google Shape;211;p25"/>
          <p:cNvSpPr txBox="1">
            <a:spLocks noGrp="1"/>
          </p:cNvSpPr>
          <p:nvPr>
            <p:ph type="sldNum" idx="12"/>
          </p:nvPr>
        </p:nvSpPr>
        <p:spPr>
          <a:xfrm>
            <a:off x="11480800" y="8475133"/>
            <a:ext cx="3657600" cy="48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it-IT"/>
              <a:t>13</a:t>
            </a:fld>
            <a:endParaRPr/>
          </a:p>
        </p:txBody>
      </p:sp>
      <p:sp>
        <p:nvSpPr>
          <p:cNvPr id="212" name="Google Shape;212;p25"/>
          <p:cNvSpPr txBox="1">
            <a:spLocks noGrp="1"/>
          </p:cNvSpPr>
          <p:nvPr>
            <p:ph type="body" idx="1"/>
          </p:nvPr>
        </p:nvSpPr>
        <p:spPr>
          <a:xfrm>
            <a:off x="879474" y="2193800"/>
            <a:ext cx="10918076" cy="946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2300"/>
              </a:spcBef>
              <a:spcAft>
                <a:spcPts val="0"/>
              </a:spcAft>
              <a:buSzPts val="2400"/>
              <a:buNone/>
            </a:pPr>
            <a:r>
              <a:rPr lang="it-IT" b="1"/>
              <a:t>Grâce à la réforme, environ 359'000 personnes - dont 275’000 femmes  - auront une rente plus élevée</a:t>
            </a:r>
            <a:r>
              <a:rPr lang="it-IT"/>
              <a:t>. Les femmes profitent donc bien plus que la moyenne de la réforme.</a:t>
            </a:r>
            <a:endParaRPr/>
          </a:p>
          <a:p>
            <a:pPr marL="0" lvl="0" indent="0" algn="l" rtl="0">
              <a:lnSpc>
                <a:spcPct val="90000"/>
              </a:lnSpc>
              <a:spcBef>
                <a:spcPts val="2300"/>
              </a:spcBef>
              <a:spcAft>
                <a:spcPts val="0"/>
              </a:spcAft>
              <a:buSzPts val="2400"/>
              <a:buNone/>
            </a:pPr>
            <a:br>
              <a:rPr lang="it-IT"/>
            </a:br>
            <a:r>
              <a:rPr lang="it-IT" i="1"/>
              <a:t>Source: Etude BSS mandaté par Alliance F</a:t>
            </a:r>
            <a:endParaRPr i="1">
              <a:highlight>
                <a:srgbClr val="FFFF00"/>
              </a:highlight>
            </a:endParaRPr>
          </a:p>
        </p:txBody>
      </p:sp>
      <p:sp>
        <p:nvSpPr>
          <p:cNvPr id="213" name="Google Shape;213;p2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it-IT">
                <a:solidFill>
                  <a:srgbClr val="888888"/>
                </a:solidFill>
              </a:rPr>
              <a:t>Oui à la réforme de la LPP</a:t>
            </a:r>
            <a:endParaRPr/>
          </a:p>
        </p:txBody>
      </p:sp>
      <p:pic>
        <p:nvPicPr>
          <p:cNvPr id="214" name="Google Shape;214;p25"/>
          <p:cNvPicPr preferRelativeResize="0"/>
          <p:nvPr/>
        </p:nvPicPr>
        <p:blipFill rotWithShape="1">
          <a:blip r:embed="rId3">
            <a:alphaModFix/>
          </a:blip>
          <a:srcRect b="8071"/>
          <a:stretch/>
        </p:blipFill>
        <p:spPr>
          <a:xfrm>
            <a:off x="6704200" y="3306550"/>
            <a:ext cx="4847400" cy="29612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" name="Google Shape;219;p7"/>
          <p:cNvSpPr txBox="1">
            <a:spLocks noGrp="1"/>
          </p:cNvSpPr>
          <p:nvPr>
            <p:ph type="ctrTitle"/>
          </p:nvPr>
        </p:nvSpPr>
        <p:spPr>
          <a:xfrm>
            <a:off x="1524000" y="2273642"/>
            <a:ext cx="9144000" cy="16742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11111"/>
              <a:buFont typeface="Proxima Nova"/>
              <a:buNone/>
            </a:pPr>
            <a:r>
              <a:rPr lang="it-IT" dirty="0">
                <a:solidFill>
                  <a:schemeClr val="lt1"/>
                </a:solidFill>
                <a:latin typeface="Proxima Nova" panose="02000506030000020004" pitchFamily="2" charset="0"/>
              </a:rPr>
              <a:t>4. </a:t>
            </a:r>
            <a:r>
              <a:rPr lang="it-IT" sz="5400" dirty="0">
                <a:solidFill>
                  <a:schemeClr val="lt1"/>
                </a:solidFill>
                <a:latin typeface="Proxima Nova" panose="02000506030000020004" pitchFamily="2" charset="0"/>
                <a:ea typeface="Arial"/>
                <a:cs typeface="Arial"/>
                <a:sym typeface="Arial"/>
              </a:rPr>
              <a:t>Le </a:t>
            </a:r>
            <a:r>
              <a:rPr lang="it-IT" sz="5400" dirty="0" err="1">
                <a:solidFill>
                  <a:schemeClr val="lt1"/>
                </a:solidFill>
                <a:latin typeface="Proxima Nova" panose="02000506030000020004" pitchFamily="2" charset="0"/>
                <a:ea typeface="Arial"/>
                <a:cs typeface="Arial"/>
                <a:sym typeface="Arial"/>
              </a:rPr>
              <a:t>modèle</a:t>
            </a:r>
            <a:r>
              <a:rPr lang="it-IT" sz="5400" dirty="0">
                <a:solidFill>
                  <a:schemeClr val="lt1"/>
                </a:solidFill>
                <a:latin typeface="Proxima Nova" panose="02000506030000020004" pitchFamily="2" charset="0"/>
                <a:ea typeface="Arial"/>
                <a:cs typeface="Arial"/>
                <a:sym typeface="Arial"/>
              </a:rPr>
              <a:t> </a:t>
            </a:r>
            <a:r>
              <a:rPr lang="it-IT" sz="5400" dirty="0" err="1">
                <a:solidFill>
                  <a:schemeClr val="lt1"/>
                </a:solidFill>
                <a:latin typeface="Proxima Nova" panose="02000506030000020004" pitchFamily="2" charset="0"/>
                <a:ea typeface="Arial"/>
                <a:cs typeface="Arial"/>
                <a:sym typeface="Arial"/>
              </a:rPr>
              <a:t>suisse</a:t>
            </a:r>
            <a:r>
              <a:rPr lang="it-IT" sz="5400" dirty="0">
                <a:solidFill>
                  <a:schemeClr val="lt1"/>
                </a:solidFill>
                <a:latin typeface="Proxima Nova" panose="02000506030000020004" pitchFamily="2" charset="0"/>
                <a:ea typeface="Arial"/>
                <a:cs typeface="Arial"/>
                <a:sym typeface="Arial"/>
              </a:rPr>
              <a:t> </a:t>
            </a:r>
            <a:r>
              <a:rPr lang="it-IT" sz="5400" dirty="0" err="1">
                <a:solidFill>
                  <a:schemeClr val="lt1"/>
                </a:solidFill>
                <a:latin typeface="Proxima Nova" panose="02000506030000020004" pitchFamily="2" charset="0"/>
                <a:ea typeface="Arial"/>
                <a:cs typeface="Arial"/>
                <a:sym typeface="Arial"/>
              </a:rPr>
              <a:t>des</a:t>
            </a:r>
            <a:endParaRPr sz="5400" dirty="0">
              <a:solidFill>
                <a:schemeClr val="lt1"/>
              </a:solidFill>
              <a:latin typeface="Proxima Nova" panose="02000506030000020004" pitchFamily="2" charset="0"/>
              <a:ea typeface="Arial"/>
              <a:cs typeface="Arial"/>
              <a:sym typeface="Arial"/>
            </a:endParaRPr>
          </a:p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11111"/>
              <a:buFont typeface="Proxima Nova"/>
              <a:buNone/>
            </a:pPr>
            <a:r>
              <a:rPr lang="it-IT" sz="5400" dirty="0">
                <a:solidFill>
                  <a:schemeClr val="lt1"/>
                </a:solidFill>
                <a:latin typeface="Proxima Nova" panose="02000506030000020004" pitchFamily="2" charset="0"/>
                <a:ea typeface="Arial"/>
                <a:cs typeface="Arial"/>
                <a:sym typeface="Arial"/>
              </a:rPr>
              <a:t> 3 </a:t>
            </a:r>
            <a:r>
              <a:rPr lang="it-IT" sz="5400" dirty="0" err="1">
                <a:solidFill>
                  <a:schemeClr val="lt1"/>
                </a:solidFill>
                <a:latin typeface="Proxima Nova" panose="02000506030000020004" pitchFamily="2" charset="0"/>
                <a:ea typeface="Arial"/>
                <a:cs typeface="Arial"/>
                <a:sym typeface="Arial"/>
              </a:rPr>
              <a:t>piliers</a:t>
            </a:r>
            <a:r>
              <a:rPr lang="it-IT" sz="5400" dirty="0">
                <a:solidFill>
                  <a:schemeClr val="lt1"/>
                </a:solidFill>
                <a:latin typeface="Proxima Nova" panose="02000506030000020004" pitchFamily="2" charset="0"/>
                <a:ea typeface="Arial"/>
                <a:cs typeface="Arial"/>
                <a:sym typeface="Arial"/>
              </a:rPr>
              <a:t> a </a:t>
            </a:r>
            <a:r>
              <a:rPr lang="it-IT" sz="5400" dirty="0" err="1">
                <a:solidFill>
                  <a:schemeClr val="lt1"/>
                </a:solidFill>
                <a:latin typeface="Proxima Nova" panose="02000506030000020004" pitchFamily="2" charset="0"/>
                <a:ea typeface="Arial"/>
                <a:cs typeface="Arial"/>
                <a:sym typeface="Arial"/>
              </a:rPr>
              <a:t>fait</a:t>
            </a:r>
            <a:r>
              <a:rPr lang="it-IT" sz="5400" dirty="0">
                <a:solidFill>
                  <a:schemeClr val="lt1"/>
                </a:solidFill>
                <a:latin typeface="Proxima Nova" panose="02000506030000020004" pitchFamily="2" charset="0"/>
                <a:ea typeface="Arial"/>
                <a:cs typeface="Arial"/>
                <a:sym typeface="Arial"/>
              </a:rPr>
              <a:t> </a:t>
            </a:r>
            <a:r>
              <a:rPr lang="it-IT" sz="5400" dirty="0" err="1">
                <a:solidFill>
                  <a:schemeClr val="lt1"/>
                </a:solidFill>
                <a:latin typeface="Proxima Nova" panose="02000506030000020004" pitchFamily="2" charset="0"/>
                <a:ea typeface="Arial"/>
                <a:cs typeface="Arial"/>
                <a:sym typeface="Arial"/>
              </a:rPr>
              <a:t>ses</a:t>
            </a:r>
            <a:r>
              <a:rPr lang="it-IT" sz="5400" dirty="0">
                <a:solidFill>
                  <a:schemeClr val="lt1"/>
                </a:solidFill>
                <a:latin typeface="Proxima Nova" panose="02000506030000020004" pitchFamily="2" charset="0"/>
                <a:ea typeface="Arial"/>
                <a:cs typeface="Arial"/>
                <a:sym typeface="Arial"/>
              </a:rPr>
              <a:t> </a:t>
            </a:r>
            <a:r>
              <a:rPr lang="it-IT" sz="5400" dirty="0" err="1">
                <a:solidFill>
                  <a:schemeClr val="lt1"/>
                </a:solidFill>
                <a:latin typeface="Proxima Nova" panose="02000506030000020004" pitchFamily="2" charset="0"/>
                <a:ea typeface="Arial"/>
                <a:cs typeface="Arial"/>
                <a:sym typeface="Arial"/>
              </a:rPr>
              <a:t>preuves</a:t>
            </a:r>
            <a:endParaRPr dirty="0">
              <a:solidFill>
                <a:schemeClr val="lt1"/>
              </a:solidFill>
              <a:latin typeface="Proxima Nova" panose="02000506030000020004" pitchFamily="2" charset="0"/>
            </a:endParaRPr>
          </a:p>
        </p:txBody>
      </p:sp>
      <p:sp>
        <p:nvSpPr>
          <p:cNvPr id="220" name="Google Shape;220;p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it-IT"/>
              <a:t>14</a:t>
            </a:fld>
            <a:endParaRPr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" name="Google Shape;225;p5"/>
          <p:cNvSpPr txBox="1">
            <a:spLocks noGrp="1"/>
          </p:cNvSpPr>
          <p:nvPr>
            <p:ph type="title"/>
          </p:nvPr>
        </p:nvSpPr>
        <p:spPr>
          <a:xfrm>
            <a:off x="5397843" y="1482820"/>
            <a:ext cx="5832390" cy="6217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C0C0C"/>
              </a:buClr>
              <a:buSzPct val="100000"/>
              <a:buFont typeface="Proxima Nova"/>
              <a:buNone/>
            </a:pPr>
            <a:r>
              <a:rPr lang="it-IT" sz="2800"/>
              <a:t>Le modèle suisse à succès</a:t>
            </a:r>
            <a:endParaRPr/>
          </a:p>
        </p:txBody>
      </p:sp>
      <p:pic>
        <p:nvPicPr>
          <p:cNvPr id="226" name="Google Shape;226;p5" descr="Immagine che contiene persona, Viso umano, vestiti, occhiali&#10;&#10;Descrizione generata automaticamente"/>
          <p:cNvPicPr preferRelativeResize="0">
            <a:picLocks noGrp="1"/>
          </p:cNvPicPr>
          <p:nvPr>
            <p:ph type="pic" idx="2"/>
          </p:nvPr>
        </p:nvPicPr>
        <p:blipFill rotWithShape="1">
          <a:blip r:embed="rId3">
            <a:alphaModFix/>
          </a:blip>
          <a:srcRect/>
          <a:stretch/>
        </p:blipFill>
        <p:spPr>
          <a:xfrm>
            <a:off x="838200" y="1482820"/>
            <a:ext cx="4351338" cy="4570577"/>
          </a:xfrm>
          <a:prstGeom prst="rect">
            <a:avLst/>
          </a:prstGeom>
          <a:noFill/>
          <a:ln>
            <a:noFill/>
          </a:ln>
        </p:spPr>
      </p:pic>
      <p:sp>
        <p:nvSpPr>
          <p:cNvPr id="227" name="Google Shape;227;p5"/>
          <p:cNvSpPr txBox="1">
            <a:spLocks noGrp="1"/>
          </p:cNvSpPr>
          <p:nvPr>
            <p:ph type="body" idx="4294967295"/>
          </p:nvPr>
        </p:nvSpPr>
        <p:spPr>
          <a:xfrm>
            <a:off x="838199" y="347663"/>
            <a:ext cx="8363857" cy="4801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C0C0C"/>
              </a:buClr>
              <a:buSzPts val="1600"/>
              <a:buFont typeface="Arial"/>
              <a:buNone/>
            </a:pPr>
            <a:r>
              <a:rPr lang="it-IT" b="1" i="1">
                <a:latin typeface="Proxima Nova Extrabold"/>
                <a:ea typeface="Proxima Nova Extrabold"/>
                <a:cs typeface="Proxima Nova Extrabold"/>
                <a:sym typeface="Proxima Nova Extrabold"/>
              </a:rPr>
              <a:t>Le modèle des 3 piliers</a:t>
            </a:r>
            <a:endParaRPr sz="1600">
              <a:solidFill>
                <a:srgbClr val="0C0C0C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C0C0C"/>
              </a:buClr>
              <a:buSzPts val="1600"/>
              <a:buFont typeface="Arial"/>
              <a:buNone/>
            </a:pPr>
            <a:endParaRPr b="1" i="1">
              <a:latin typeface="Proxima Nova Extrabold"/>
              <a:ea typeface="Proxima Nova Extrabold"/>
              <a:cs typeface="Proxima Nova Extrabold"/>
              <a:sym typeface="Proxima Nova Extrabold"/>
            </a:endParaRPr>
          </a:p>
        </p:txBody>
      </p:sp>
      <p:sp>
        <p:nvSpPr>
          <p:cNvPr id="228" name="Google Shape;228;p5"/>
          <p:cNvSpPr txBox="1">
            <a:spLocks noGrp="1"/>
          </p:cNvSpPr>
          <p:nvPr>
            <p:ph type="body" idx="3"/>
          </p:nvPr>
        </p:nvSpPr>
        <p:spPr>
          <a:xfrm>
            <a:off x="5397842" y="2380344"/>
            <a:ext cx="5832389" cy="36730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C0C0C"/>
              </a:buClr>
              <a:buSzPts val="2000"/>
              <a:buNone/>
            </a:pPr>
            <a:r>
              <a:rPr lang="it-IT" b="1"/>
              <a:t>1e pilier AVS</a:t>
            </a:r>
            <a:r>
              <a:rPr lang="it-IT"/>
              <a:t> : le système de répartition - les rentes sont payées par les cotisations salariales, des employés et des employeurs.</a:t>
            </a:r>
            <a:endParaRPr/>
          </a:p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C0C0C"/>
              </a:buClr>
              <a:buSzPts val="2000"/>
              <a:buNone/>
            </a:pPr>
            <a:endParaRPr/>
          </a:p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C0C0C"/>
              </a:buClr>
              <a:buSzPts val="2000"/>
              <a:buNone/>
            </a:pPr>
            <a:r>
              <a:rPr lang="it-IT" b="1">
                <a:latin typeface="Proxima Nova"/>
                <a:ea typeface="Proxima Nova"/>
                <a:cs typeface="Proxima Nova"/>
                <a:sym typeface="Proxima Nova"/>
              </a:rPr>
              <a:t>2e pilier LPP: </a:t>
            </a:r>
            <a:r>
              <a:rPr lang="it-IT"/>
              <a:t>le compte de prévoyance individuel pour les salariés. Il est financé par les cotisations des employés et des employeurs.</a:t>
            </a:r>
            <a:endParaRPr>
              <a:solidFill>
                <a:srgbClr val="0C0C0C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C0C0C"/>
              </a:buClr>
              <a:buSzPts val="2000"/>
              <a:buNone/>
            </a:pPr>
            <a:endParaRPr/>
          </a:p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C0C0C"/>
              </a:buClr>
              <a:buSzPts val="2000"/>
              <a:buNone/>
            </a:pPr>
            <a:r>
              <a:rPr lang="it-IT" b="1">
                <a:latin typeface="Proxima Nova"/>
                <a:ea typeface="Proxima Nova"/>
                <a:cs typeface="Proxima Nova"/>
                <a:sym typeface="Proxima Nova"/>
              </a:rPr>
              <a:t>3e pilier 3a: </a:t>
            </a:r>
            <a:r>
              <a:rPr lang="it-IT"/>
              <a:t>l’épargne privée, versée chaque année à concurrence d’un montant fixe et exonérée d’impôt</a:t>
            </a:r>
            <a:endParaRPr/>
          </a:p>
        </p:txBody>
      </p:sp>
      <p:sp>
        <p:nvSpPr>
          <p:cNvPr id="229" name="Google Shape;229;p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it-IT"/>
              <a:t>Oui à la réforme de la LPP</a:t>
            </a:r>
            <a:endParaRPr/>
          </a:p>
        </p:txBody>
      </p:sp>
      <p:sp>
        <p:nvSpPr>
          <p:cNvPr id="230" name="Google Shape;230;p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it-IT"/>
              <a:t>15</a:t>
            </a:fld>
            <a:endParaRPr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" name="Google Shape;235;p6"/>
          <p:cNvSpPr/>
          <p:nvPr/>
        </p:nvSpPr>
        <p:spPr>
          <a:xfrm>
            <a:off x="7707086" y="2133600"/>
            <a:ext cx="3643085" cy="3904342"/>
          </a:xfrm>
          <a:prstGeom prst="roundRect">
            <a:avLst>
              <a:gd name="adj" fmla="val 16667"/>
            </a:avLst>
          </a:prstGeom>
          <a:solidFill>
            <a:srgbClr val="A9D6C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6" name="Google Shape;236;p6"/>
          <p:cNvSpPr txBox="1">
            <a:spLocks noGrp="1"/>
          </p:cNvSpPr>
          <p:nvPr>
            <p:ph type="title"/>
          </p:nvPr>
        </p:nvSpPr>
        <p:spPr>
          <a:xfrm>
            <a:off x="7881258" y="2648616"/>
            <a:ext cx="3352800" cy="131480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C0C0C"/>
              </a:buClr>
              <a:buSzPts val="2800"/>
              <a:buFont typeface="Proxima Nova"/>
              <a:buNone/>
            </a:pPr>
            <a:r>
              <a:rPr lang="it-IT" sz="2800"/>
              <a:t>Le modèle suisse des 3 piliers a fait ses preuves</a:t>
            </a:r>
            <a:endParaRPr sz="2800"/>
          </a:p>
        </p:txBody>
      </p:sp>
      <p:sp>
        <p:nvSpPr>
          <p:cNvPr id="237" name="Google Shape;237;p6"/>
          <p:cNvSpPr txBox="1">
            <a:spLocks noGrp="1"/>
          </p:cNvSpPr>
          <p:nvPr>
            <p:ph type="body" idx="4294967295"/>
          </p:nvPr>
        </p:nvSpPr>
        <p:spPr>
          <a:xfrm>
            <a:off x="838199" y="347663"/>
            <a:ext cx="8363857" cy="4801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C0C0C"/>
              </a:buClr>
              <a:buSzPts val="1600"/>
              <a:buFont typeface="Arial"/>
              <a:buNone/>
            </a:pPr>
            <a:r>
              <a:rPr lang="it-IT" b="1" i="1">
                <a:latin typeface="Proxima Nova Extrabold"/>
                <a:ea typeface="Proxima Nova Extrabold"/>
                <a:cs typeface="Proxima Nova Extrabold"/>
                <a:sym typeface="Proxima Nova Extrabold"/>
              </a:rPr>
              <a:t>3-Säulen-Modell</a:t>
            </a:r>
            <a:endParaRPr/>
          </a:p>
        </p:txBody>
      </p:sp>
      <p:sp>
        <p:nvSpPr>
          <p:cNvPr id="238" name="Google Shape;238;p6"/>
          <p:cNvSpPr txBox="1"/>
          <p:nvPr/>
        </p:nvSpPr>
        <p:spPr>
          <a:xfrm>
            <a:off x="7881258" y="4129980"/>
            <a:ext cx="3135000" cy="92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it-IT" sz="1800">
                <a:latin typeface="Proxima Nova"/>
                <a:ea typeface="Proxima Nova"/>
                <a:cs typeface="Proxima Nova"/>
                <a:sym typeface="Proxima Nova"/>
              </a:rPr>
              <a:t>Une prévoyance vieillesse stable: un atout pour notre pays.</a:t>
            </a:r>
            <a:endParaRPr sz="1800" b="0" i="0" u="none" strike="noStrike" cap="none">
              <a:solidFill>
                <a:schemeClr val="dk1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239" name="Google Shape;239;p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it-IT"/>
              <a:t>Oui à la réforme de la LPP</a:t>
            </a:r>
            <a:endParaRPr/>
          </a:p>
        </p:txBody>
      </p:sp>
      <p:sp>
        <p:nvSpPr>
          <p:cNvPr id="240" name="Google Shape;240;p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it-IT"/>
              <a:t>16</a:t>
            </a:fld>
            <a:endParaRPr/>
          </a:p>
        </p:txBody>
      </p:sp>
      <p:pic>
        <p:nvPicPr>
          <p:cNvPr id="241" name="Google Shape;241;p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33400" y="980194"/>
            <a:ext cx="7010321" cy="522375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" name="Google Shape;246;p18"/>
          <p:cNvSpPr txBox="1">
            <a:spLocks noGrp="1"/>
          </p:cNvSpPr>
          <p:nvPr>
            <p:ph type="ctrTitle"/>
          </p:nvPr>
        </p:nvSpPr>
        <p:spPr>
          <a:xfrm>
            <a:off x="838199" y="1407735"/>
            <a:ext cx="10392034" cy="14604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Proxima Nova"/>
              <a:buNone/>
            </a:pPr>
            <a:r>
              <a:rPr lang="it-IT" sz="4400"/>
              <a:t>Pourquoi votons-nous sur ce bon compromis? </a:t>
            </a:r>
            <a:endParaRPr sz="4400"/>
          </a:p>
        </p:txBody>
      </p:sp>
      <p:sp>
        <p:nvSpPr>
          <p:cNvPr id="247" name="Google Shape;247;p1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it-IT"/>
              <a:t>Oui à la réforme de la LPP</a:t>
            </a:r>
            <a:endParaRPr/>
          </a:p>
        </p:txBody>
      </p:sp>
      <p:sp>
        <p:nvSpPr>
          <p:cNvPr id="248" name="Google Shape;248;p1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it-IT"/>
              <a:t>17</a:t>
            </a:fld>
            <a:endParaRPr/>
          </a:p>
        </p:txBody>
      </p:sp>
      <p:sp>
        <p:nvSpPr>
          <p:cNvPr id="249" name="Google Shape;249;p18"/>
          <p:cNvSpPr txBox="1">
            <a:spLocks noGrp="1"/>
          </p:cNvSpPr>
          <p:nvPr>
            <p:ph type="body" idx="1"/>
          </p:nvPr>
        </p:nvSpPr>
        <p:spPr>
          <a:xfrm>
            <a:off x="838199" y="927604"/>
            <a:ext cx="8363857" cy="4801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C0C0C"/>
              </a:buClr>
              <a:buSzPts val="1600"/>
              <a:buFont typeface="Arial"/>
              <a:buNone/>
            </a:pPr>
            <a:r>
              <a:rPr lang="it-IT" b="1" i="1">
                <a:latin typeface="Proxima Nova Extrabold"/>
                <a:ea typeface="Proxima Nova Extrabold"/>
                <a:cs typeface="Proxima Nova Extrabold"/>
                <a:sym typeface="Proxima Nova Extrabold"/>
              </a:rPr>
              <a:t>Votation fédérale le 22 septembre 2024</a:t>
            </a:r>
            <a:endParaRPr b="1" i="1">
              <a:latin typeface="Proxima Nova Extrabold"/>
              <a:ea typeface="Proxima Nova Extrabold"/>
              <a:cs typeface="Proxima Nova Extrabold"/>
              <a:sym typeface="Proxima Nova Extrabold"/>
            </a:endParaRPr>
          </a:p>
        </p:txBody>
      </p:sp>
      <p:pic>
        <p:nvPicPr>
          <p:cNvPr id="250" name="Google Shape;250;p1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949344" y="3075735"/>
            <a:ext cx="2204164" cy="2854661"/>
          </a:xfrm>
          <a:prstGeom prst="rect">
            <a:avLst/>
          </a:prstGeom>
          <a:noFill/>
          <a:ln>
            <a:noFill/>
          </a:ln>
        </p:spPr>
      </p:pic>
      <p:sp>
        <p:nvSpPr>
          <p:cNvPr id="251" name="Google Shape;251;p18"/>
          <p:cNvSpPr txBox="1"/>
          <p:nvPr/>
        </p:nvSpPr>
        <p:spPr>
          <a:xfrm>
            <a:off x="3334129" y="3088361"/>
            <a:ext cx="8019671" cy="28453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Noto Sans Symbols"/>
              <a:buChar char="▪"/>
            </a:pPr>
            <a:r>
              <a:rPr lang="it-IT" sz="2000" b="1">
                <a:latin typeface="Proxima Nova"/>
                <a:ea typeface="Proxima Nova"/>
                <a:cs typeface="Proxima Nova"/>
                <a:sym typeface="Proxima Nova"/>
              </a:rPr>
              <a:t>Le référendum des syndicats a abouti</a:t>
            </a:r>
            <a:r>
              <a:rPr lang="it-IT" sz="2000" b="1" i="0" u="none" strike="noStrike" cap="non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rPr>
              <a:t>. </a:t>
            </a:r>
            <a:endParaRPr sz="2000" b="1" i="0" u="none" strike="noStrike" cap="none">
              <a:solidFill>
                <a:srgbClr val="0C0C0C"/>
              </a:solidFill>
              <a:latin typeface="Proxima Nova"/>
              <a:ea typeface="Proxima Nova"/>
              <a:cs typeface="Proxima Nova"/>
              <a:sym typeface="Proxima Nova"/>
            </a:endParaRPr>
          </a:p>
          <a:p>
            <a:pPr marL="342900" marR="0" lvl="0" indent="-342900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Noto Sans Symbols"/>
              <a:buChar char="▪"/>
            </a:pPr>
            <a:r>
              <a:rPr lang="it-IT" sz="2000">
                <a:latin typeface="Proxima Nova"/>
                <a:ea typeface="Proxima Nova"/>
                <a:cs typeface="Proxima Nova"/>
                <a:sym typeface="Proxima Nova"/>
              </a:rPr>
              <a:t>Ils </a:t>
            </a:r>
            <a:r>
              <a:rPr lang="it-IT" sz="2000">
                <a:highlight>
                  <a:schemeClr val="lt1"/>
                </a:highlight>
                <a:latin typeface="Proxima Nova"/>
                <a:ea typeface="Proxima Nova"/>
                <a:cs typeface="Proxima Nova"/>
                <a:sym typeface="Proxima Nova"/>
              </a:rPr>
              <a:t>empêchent une solution équitable pour les personnes travaillant à temps partiel et les femmes</a:t>
            </a:r>
            <a:r>
              <a:rPr lang="it-IT" sz="2000" b="0" i="0" u="none" strike="noStrike" cap="none">
                <a:solidFill>
                  <a:srgbClr val="000000"/>
                </a:solidFill>
                <a:highlight>
                  <a:schemeClr val="lt1"/>
                </a:highlight>
                <a:latin typeface="Proxima Nova"/>
                <a:ea typeface="Proxima Nova"/>
                <a:cs typeface="Proxima Nova"/>
                <a:sym typeface="Proxima Nova"/>
              </a:rPr>
              <a:t>.</a:t>
            </a:r>
            <a:endParaRPr sz="2000" b="0" i="0" u="none" strike="noStrike" cap="none">
              <a:solidFill>
                <a:srgbClr val="0C0C0C"/>
              </a:solidFill>
              <a:highlight>
                <a:schemeClr val="lt1"/>
              </a:highlight>
              <a:latin typeface="Proxima Nova"/>
              <a:ea typeface="Proxima Nova"/>
              <a:cs typeface="Proxima Nova"/>
              <a:sym typeface="Proxima Nova"/>
            </a:endParaRPr>
          </a:p>
          <a:p>
            <a:pPr marL="342900" marR="0" lvl="0" indent="-342900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Noto Sans Symbols"/>
              <a:buChar char="▪"/>
            </a:pPr>
            <a:r>
              <a:rPr lang="it-IT" sz="2000">
                <a:highlight>
                  <a:schemeClr val="lt1"/>
                </a:highlight>
                <a:latin typeface="Proxima Nova"/>
                <a:ea typeface="Proxima Nova"/>
                <a:cs typeface="Proxima Nova"/>
                <a:sym typeface="Proxima Nova"/>
              </a:rPr>
              <a:t>Ils veulent affaiblir la prévoyance professionnelle</a:t>
            </a:r>
            <a:r>
              <a:rPr lang="it-IT" sz="2000" b="0" i="0" u="none" strike="noStrike" cap="none">
                <a:solidFill>
                  <a:srgbClr val="000000"/>
                </a:solidFill>
                <a:highlight>
                  <a:schemeClr val="lt1"/>
                </a:highlight>
                <a:latin typeface="Proxima Nova"/>
                <a:ea typeface="Proxima Nova"/>
                <a:cs typeface="Proxima Nova"/>
                <a:sym typeface="Proxima Nova"/>
              </a:rPr>
              <a:t>.</a:t>
            </a:r>
            <a:endParaRPr sz="1400" b="0" i="0" u="none" strike="noStrike" cap="none">
              <a:solidFill>
                <a:srgbClr val="000000"/>
              </a:solidFill>
              <a:highlight>
                <a:schemeClr val="lt1"/>
              </a:highlight>
              <a:latin typeface="Arial"/>
              <a:ea typeface="Arial"/>
              <a:cs typeface="Arial"/>
              <a:sym typeface="Arial"/>
            </a:endParaRPr>
          </a:p>
          <a:p>
            <a:pPr marL="342900" marR="0" lvl="0" indent="-342900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Noto Sans Symbols"/>
              <a:buChar char="▪"/>
            </a:pPr>
            <a:r>
              <a:rPr lang="it-IT" sz="2000">
                <a:highlight>
                  <a:schemeClr val="lt1"/>
                </a:highlight>
                <a:latin typeface="Proxima Nova"/>
                <a:ea typeface="Proxima Nova"/>
                <a:cs typeface="Proxima Nova"/>
                <a:sym typeface="Proxima Nova"/>
              </a:rPr>
              <a:t>Ils mettent sciemment en danger le système des </a:t>
            </a:r>
            <a:r>
              <a:rPr lang="it-IT" sz="2000">
                <a:latin typeface="Proxima Nova"/>
                <a:ea typeface="Proxima Nova"/>
                <a:cs typeface="Proxima Nova"/>
                <a:sym typeface="Proxima Nova"/>
              </a:rPr>
              <a:t>3 piliers suisse. 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" name="Google Shape;256;p19"/>
          <p:cNvSpPr txBox="1">
            <a:spLocks noGrp="1"/>
          </p:cNvSpPr>
          <p:nvPr>
            <p:ph type="title"/>
          </p:nvPr>
        </p:nvSpPr>
        <p:spPr>
          <a:xfrm>
            <a:off x="838198" y="999915"/>
            <a:ext cx="10515600" cy="7099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Proxima Nova"/>
              <a:buNone/>
            </a:pPr>
            <a:r>
              <a:rPr lang="it-IT">
                <a:solidFill>
                  <a:schemeClr val="dk1"/>
                </a:solidFill>
              </a:rPr>
              <a:t>5</a:t>
            </a:r>
            <a:r>
              <a:rPr lang="it-IT" sz="4000">
                <a:solidFill>
                  <a:schemeClr val="dk1"/>
                </a:solidFill>
              </a:rPr>
              <a:t>. Fausse prop</a:t>
            </a:r>
            <a:r>
              <a:rPr lang="it-IT">
                <a:solidFill>
                  <a:schemeClr val="dk1"/>
                </a:solidFill>
              </a:rPr>
              <a:t>agande des opposants</a:t>
            </a:r>
            <a:endParaRPr>
              <a:solidFill>
                <a:schemeClr val="dk1"/>
              </a:solidFill>
            </a:endParaRPr>
          </a:p>
        </p:txBody>
      </p:sp>
      <p:sp>
        <p:nvSpPr>
          <p:cNvPr id="257" name="Google Shape;257;p1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r>
              <a:rPr lang="it-IT">
                <a:solidFill>
                  <a:srgbClr val="757070"/>
                </a:solidFill>
              </a:rPr>
              <a:t>Oui à la réforme de la LPP</a:t>
            </a:r>
            <a:endParaRPr/>
          </a:p>
        </p:txBody>
      </p:sp>
      <p:sp>
        <p:nvSpPr>
          <p:cNvPr id="258" name="Google Shape;258;p1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it-IT"/>
              <a:t>18</a:t>
            </a:fld>
            <a:endParaRPr/>
          </a:p>
        </p:txBody>
      </p:sp>
      <p:sp>
        <p:nvSpPr>
          <p:cNvPr id="259" name="Google Shape;259;p19"/>
          <p:cNvSpPr txBox="1"/>
          <p:nvPr/>
        </p:nvSpPr>
        <p:spPr>
          <a:xfrm>
            <a:off x="872175" y="2046125"/>
            <a:ext cx="10385100" cy="36886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it-IT" sz="2200" dirty="0">
                <a:solidFill>
                  <a:schemeClr val="dk1"/>
                </a:solidFill>
                <a:latin typeface="Proxima Nova" panose="02000506030000020004" pitchFamily="2" charset="0"/>
              </a:rPr>
              <a:t>La propagande </a:t>
            </a:r>
            <a:r>
              <a:rPr lang="it-IT" sz="2200" dirty="0" err="1">
                <a:solidFill>
                  <a:schemeClr val="dk1"/>
                </a:solidFill>
                <a:latin typeface="Proxima Nova" panose="02000506030000020004" pitchFamily="2" charset="0"/>
              </a:rPr>
              <a:t>des</a:t>
            </a:r>
            <a:r>
              <a:rPr lang="it-IT" sz="2200" dirty="0">
                <a:solidFill>
                  <a:schemeClr val="dk1"/>
                </a:solidFill>
                <a:latin typeface="Proxima Nova" panose="02000506030000020004" pitchFamily="2" charset="0"/>
              </a:rPr>
              <a:t> </a:t>
            </a:r>
            <a:r>
              <a:rPr lang="it-IT" sz="2200" dirty="0" err="1">
                <a:solidFill>
                  <a:schemeClr val="dk1"/>
                </a:solidFill>
                <a:latin typeface="Proxima Nova" panose="02000506030000020004" pitchFamily="2" charset="0"/>
              </a:rPr>
              <a:t>syndicats</a:t>
            </a:r>
            <a:r>
              <a:rPr lang="it-IT" sz="2200" dirty="0">
                <a:solidFill>
                  <a:schemeClr val="dk1"/>
                </a:solidFill>
                <a:latin typeface="Proxima Nova" panose="02000506030000020004" pitchFamily="2" charset="0"/>
              </a:rPr>
              <a:t> </a:t>
            </a:r>
            <a:r>
              <a:rPr lang="it-IT" sz="2200" dirty="0" err="1">
                <a:solidFill>
                  <a:schemeClr val="dk1"/>
                </a:solidFill>
                <a:latin typeface="Proxima Nova" panose="02000506030000020004" pitchFamily="2" charset="0"/>
              </a:rPr>
              <a:t>met</a:t>
            </a:r>
            <a:r>
              <a:rPr lang="it-IT" sz="2200" dirty="0">
                <a:solidFill>
                  <a:schemeClr val="dk1"/>
                </a:solidFill>
                <a:latin typeface="Proxima Nova" panose="02000506030000020004" pitchFamily="2" charset="0"/>
              </a:rPr>
              <a:t> en </a:t>
            </a:r>
            <a:r>
              <a:rPr lang="it-IT" sz="2200" dirty="0" err="1">
                <a:solidFill>
                  <a:schemeClr val="dk1"/>
                </a:solidFill>
                <a:latin typeface="Proxima Nova" panose="02000506030000020004" pitchFamily="2" charset="0"/>
              </a:rPr>
              <a:t>garde</a:t>
            </a:r>
            <a:r>
              <a:rPr lang="it-IT" sz="2200" dirty="0">
                <a:solidFill>
                  <a:schemeClr val="dk1"/>
                </a:solidFill>
                <a:latin typeface="Proxima Nova" panose="02000506030000020004" pitchFamily="2" charset="0"/>
              </a:rPr>
              <a:t> contre une </a:t>
            </a:r>
            <a:r>
              <a:rPr lang="it-IT" sz="2200" dirty="0" err="1">
                <a:solidFill>
                  <a:schemeClr val="dk1"/>
                </a:solidFill>
                <a:latin typeface="Proxima Nova" panose="02000506030000020004" pitchFamily="2" charset="0"/>
              </a:rPr>
              <a:t>baisse</a:t>
            </a:r>
            <a:r>
              <a:rPr lang="it-IT" sz="2200" dirty="0">
                <a:solidFill>
                  <a:schemeClr val="dk1"/>
                </a:solidFill>
                <a:latin typeface="Proxima Nova" panose="02000506030000020004" pitchFamily="2" charset="0"/>
              </a:rPr>
              <a:t> </a:t>
            </a:r>
            <a:r>
              <a:rPr lang="it-IT" sz="2200" dirty="0" err="1">
                <a:solidFill>
                  <a:schemeClr val="dk1"/>
                </a:solidFill>
                <a:latin typeface="Proxima Nova" panose="02000506030000020004" pitchFamily="2" charset="0"/>
              </a:rPr>
              <a:t>des</a:t>
            </a:r>
            <a:r>
              <a:rPr lang="it-IT" sz="2200" dirty="0">
                <a:solidFill>
                  <a:schemeClr val="dk1"/>
                </a:solidFill>
                <a:latin typeface="Proxima Nova" panose="02000506030000020004" pitchFamily="2" charset="0"/>
              </a:rPr>
              <a:t> </a:t>
            </a:r>
            <a:r>
              <a:rPr lang="it-IT" sz="2200" dirty="0" err="1">
                <a:solidFill>
                  <a:schemeClr val="dk1"/>
                </a:solidFill>
                <a:latin typeface="Proxima Nova" panose="02000506030000020004" pitchFamily="2" charset="0"/>
              </a:rPr>
              <a:t>rentes</a:t>
            </a:r>
            <a:r>
              <a:rPr lang="it-IT" sz="2200" dirty="0">
                <a:solidFill>
                  <a:schemeClr val="dk1"/>
                </a:solidFill>
                <a:latin typeface="Proxima Nova" panose="02000506030000020004" pitchFamily="2" charset="0"/>
              </a:rPr>
              <a:t>. </a:t>
            </a:r>
            <a:endParaRPr sz="2200" dirty="0">
              <a:solidFill>
                <a:schemeClr val="dk1"/>
              </a:solidFill>
              <a:latin typeface="Proxima Nova" panose="02000506030000020004" pitchFamily="2" charset="0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it-IT" sz="2200" dirty="0" err="1">
                <a:solidFill>
                  <a:schemeClr val="dk1"/>
                </a:solidFill>
                <a:latin typeface="Proxima Nova" panose="02000506030000020004" pitchFamily="2" charset="0"/>
              </a:rPr>
              <a:t>Faux</a:t>
            </a:r>
            <a:r>
              <a:rPr lang="it-IT" sz="2200" dirty="0">
                <a:solidFill>
                  <a:schemeClr val="dk1"/>
                </a:solidFill>
                <a:latin typeface="Proxima Nova" panose="02000506030000020004" pitchFamily="2" charset="0"/>
              </a:rPr>
              <a:t>.</a:t>
            </a:r>
            <a:r>
              <a:rPr lang="it-IT" sz="2200" b="1" dirty="0">
                <a:solidFill>
                  <a:schemeClr val="dk1"/>
                </a:solidFill>
                <a:latin typeface="Proxima Nova" panose="02000506030000020004" pitchFamily="2" charset="0"/>
              </a:rPr>
              <a:t> </a:t>
            </a:r>
            <a:r>
              <a:rPr lang="it-IT" sz="2200" b="1" dirty="0" err="1">
                <a:solidFill>
                  <a:schemeClr val="dk1"/>
                </a:solidFill>
                <a:latin typeface="Proxima Nova" panose="02000506030000020004" pitchFamily="2" charset="0"/>
              </a:rPr>
              <a:t>Les</a:t>
            </a:r>
            <a:r>
              <a:rPr lang="it-IT" sz="2200" b="1" dirty="0">
                <a:solidFill>
                  <a:schemeClr val="dk1"/>
                </a:solidFill>
                <a:latin typeface="Proxima Nova" panose="02000506030000020004" pitchFamily="2" charset="0"/>
              </a:rPr>
              <a:t> </a:t>
            </a:r>
            <a:r>
              <a:rPr lang="it-IT" sz="2200" b="1" dirty="0" err="1">
                <a:solidFill>
                  <a:schemeClr val="dk1"/>
                </a:solidFill>
                <a:latin typeface="Proxima Nova" panose="02000506030000020004" pitchFamily="2" charset="0"/>
              </a:rPr>
              <a:t>retraités</a:t>
            </a:r>
            <a:r>
              <a:rPr lang="it-IT" sz="2200" b="1" dirty="0">
                <a:solidFill>
                  <a:schemeClr val="dk1"/>
                </a:solidFill>
                <a:latin typeface="Proxima Nova" panose="02000506030000020004" pitchFamily="2" charset="0"/>
              </a:rPr>
              <a:t> ne </a:t>
            </a:r>
            <a:r>
              <a:rPr lang="it-IT" sz="2200" b="1" dirty="0" err="1">
                <a:solidFill>
                  <a:schemeClr val="dk1"/>
                </a:solidFill>
                <a:latin typeface="Proxima Nova" panose="02000506030000020004" pitchFamily="2" charset="0"/>
              </a:rPr>
              <a:t>sont</a:t>
            </a:r>
            <a:r>
              <a:rPr lang="it-IT" sz="2200" b="1" dirty="0">
                <a:solidFill>
                  <a:schemeClr val="dk1"/>
                </a:solidFill>
                <a:latin typeface="Proxima Nova" panose="02000506030000020004" pitchFamily="2" charset="0"/>
              </a:rPr>
              <a:t> </a:t>
            </a:r>
            <a:r>
              <a:rPr lang="it-IT" sz="2200" b="1" dirty="0" err="1">
                <a:solidFill>
                  <a:schemeClr val="dk1"/>
                </a:solidFill>
                <a:latin typeface="Proxima Nova" panose="02000506030000020004" pitchFamily="2" charset="0"/>
              </a:rPr>
              <a:t>pas</a:t>
            </a:r>
            <a:r>
              <a:rPr lang="it-IT" sz="2200" b="1" dirty="0">
                <a:solidFill>
                  <a:schemeClr val="dk1"/>
                </a:solidFill>
                <a:latin typeface="Proxima Nova" panose="02000506030000020004" pitchFamily="2" charset="0"/>
              </a:rPr>
              <a:t> </a:t>
            </a:r>
            <a:r>
              <a:rPr lang="it-IT" sz="2200" b="1" dirty="0" err="1">
                <a:solidFill>
                  <a:schemeClr val="dk1"/>
                </a:solidFill>
                <a:latin typeface="Proxima Nova" panose="02000506030000020004" pitchFamily="2" charset="0"/>
              </a:rPr>
              <a:t>concernés</a:t>
            </a:r>
            <a:r>
              <a:rPr lang="it-IT" sz="2200" b="1" dirty="0">
                <a:solidFill>
                  <a:schemeClr val="dk1"/>
                </a:solidFill>
                <a:latin typeface="Proxima Nova" panose="02000506030000020004" pitchFamily="2" charset="0"/>
              </a:rPr>
              <a:t> par le </a:t>
            </a:r>
            <a:r>
              <a:rPr lang="it-IT" sz="2200" b="1" dirty="0" err="1">
                <a:solidFill>
                  <a:schemeClr val="dk1"/>
                </a:solidFill>
                <a:latin typeface="Proxima Nova" panose="02000506030000020004" pitchFamily="2" charset="0"/>
              </a:rPr>
              <a:t>projet</a:t>
            </a:r>
            <a:r>
              <a:rPr lang="it-IT" sz="2200" b="1" dirty="0">
                <a:solidFill>
                  <a:schemeClr val="dk1"/>
                </a:solidFill>
                <a:latin typeface="Proxima Nova" panose="02000506030000020004" pitchFamily="2" charset="0"/>
              </a:rPr>
              <a:t> !</a:t>
            </a:r>
            <a:r>
              <a:rPr lang="it-IT" sz="2200" b="1" dirty="0">
                <a:solidFill>
                  <a:schemeClr val="dk1"/>
                </a:solidFill>
                <a:latin typeface="Proxima Nova" panose="02000506030000020004" pitchFamily="2" charset="0"/>
                <a:ea typeface="Noto Sans Symbols"/>
                <a:cs typeface="Noto Sans Symbols"/>
                <a:sym typeface="Noto Sans Symbols"/>
              </a:rPr>
              <a:t> </a:t>
            </a:r>
            <a:r>
              <a:rPr lang="it-IT" sz="2200" b="1" dirty="0">
                <a:solidFill>
                  <a:schemeClr val="dk1"/>
                </a:solidFill>
                <a:latin typeface="Proxima Nova" panose="02000506030000020004" pitchFamily="2" charset="0"/>
              </a:rPr>
              <a:t>La grande </a:t>
            </a:r>
            <a:r>
              <a:rPr lang="it-IT" sz="2200" b="1" dirty="0" err="1">
                <a:solidFill>
                  <a:schemeClr val="dk1"/>
                </a:solidFill>
                <a:latin typeface="Proxima Nova" panose="02000506030000020004" pitchFamily="2" charset="0"/>
              </a:rPr>
              <a:t>majorité</a:t>
            </a:r>
            <a:r>
              <a:rPr lang="it-IT" sz="2200" b="1" dirty="0">
                <a:solidFill>
                  <a:schemeClr val="dk1"/>
                </a:solidFill>
                <a:latin typeface="Proxima Nova" panose="02000506030000020004" pitchFamily="2" charset="0"/>
              </a:rPr>
              <a:t> </a:t>
            </a:r>
            <a:r>
              <a:rPr lang="it-IT" sz="2200" b="1" dirty="0" err="1">
                <a:solidFill>
                  <a:schemeClr val="dk1"/>
                </a:solidFill>
                <a:latin typeface="Proxima Nova" panose="02000506030000020004" pitchFamily="2" charset="0"/>
              </a:rPr>
              <a:t>des</a:t>
            </a:r>
            <a:r>
              <a:rPr lang="it-IT" sz="2200" b="1" dirty="0">
                <a:solidFill>
                  <a:schemeClr val="dk1"/>
                </a:solidFill>
                <a:latin typeface="Proxima Nova" panose="02000506030000020004" pitchFamily="2" charset="0"/>
              </a:rPr>
              <a:t> </a:t>
            </a:r>
            <a:r>
              <a:rPr lang="it-IT" sz="2200" b="1" dirty="0" err="1">
                <a:solidFill>
                  <a:schemeClr val="dk1"/>
                </a:solidFill>
                <a:latin typeface="Proxima Nova" panose="02000506030000020004" pitchFamily="2" charset="0"/>
              </a:rPr>
              <a:t>salariés</a:t>
            </a:r>
            <a:r>
              <a:rPr lang="it-IT" sz="2200" b="1" dirty="0">
                <a:solidFill>
                  <a:schemeClr val="dk1"/>
                </a:solidFill>
                <a:latin typeface="Proxima Nova" panose="02000506030000020004" pitchFamily="2" charset="0"/>
              </a:rPr>
              <a:t> ne </a:t>
            </a:r>
            <a:r>
              <a:rPr lang="it-IT" sz="2200" b="1" dirty="0" err="1">
                <a:solidFill>
                  <a:schemeClr val="dk1"/>
                </a:solidFill>
                <a:latin typeface="Proxima Nova" panose="02000506030000020004" pitchFamily="2" charset="0"/>
              </a:rPr>
              <a:t>sont</a:t>
            </a:r>
            <a:r>
              <a:rPr lang="it-IT" sz="2200" b="1" dirty="0">
                <a:solidFill>
                  <a:schemeClr val="dk1"/>
                </a:solidFill>
                <a:latin typeface="Proxima Nova" panose="02000506030000020004" pitchFamily="2" charset="0"/>
              </a:rPr>
              <a:t> </a:t>
            </a:r>
            <a:r>
              <a:rPr lang="it-IT" sz="2200" b="1" dirty="0" err="1">
                <a:solidFill>
                  <a:schemeClr val="dk1"/>
                </a:solidFill>
                <a:latin typeface="Proxima Nova" panose="02000506030000020004" pitchFamily="2" charset="0"/>
              </a:rPr>
              <a:t>pas</a:t>
            </a:r>
            <a:r>
              <a:rPr lang="it-IT" sz="2200" b="1" dirty="0">
                <a:solidFill>
                  <a:schemeClr val="dk1"/>
                </a:solidFill>
                <a:latin typeface="Proxima Nova" panose="02000506030000020004" pitchFamily="2" charset="0"/>
              </a:rPr>
              <a:t> </a:t>
            </a:r>
            <a:r>
              <a:rPr lang="it-IT" sz="2200" b="1" dirty="0" err="1">
                <a:solidFill>
                  <a:schemeClr val="dk1"/>
                </a:solidFill>
                <a:latin typeface="Proxima Nova" panose="02000506030000020004" pitchFamily="2" charset="0"/>
              </a:rPr>
              <a:t>concernés</a:t>
            </a:r>
            <a:r>
              <a:rPr lang="it-IT" sz="2200" b="1" dirty="0">
                <a:solidFill>
                  <a:schemeClr val="dk1"/>
                </a:solidFill>
                <a:latin typeface="Proxima Nova" panose="02000506030000020004" pitchFamily="2" charset="0"/>
              </a:rPr>
              <a:t> par la </a:t>
            </a:r>
            <a:r>
              <a:rPr lang="it-IT" sz="2200" b="1" dirty="0" err="1">
                <a:solidFill>
                  <a:schemeClr val="dk1"/>
                </a:solidFill>
                <a:latin typeface="Proxima Nova" panose="02000506030000020004" pitchFamily="2" charset="0"/>
              </a:rPr>
              <a:t>baisse</a:t>
            </a:r>
            <a:r>
              <a:rPr lang="it-IT" sz="2200" b="1" dirty="0">
                <a:solidFill>
                  <a:schemeClr val="dk1"/>
                </a:solidFill>
                <a:latin typeface="Proxima Nova" panose="02000506030000020004" pitchFamily="2" charset="0"/>
              </a:rPr>
              <a:t> </a:t>
            </a:r>
            <a:r>
              <a:rPr lang="it-IT" sz="2200" b="1" dirty="0" err="1">
                <a:solidFill>
                  <a:schemeClr val="dk1"/>
                </a:solidFill>
                <a:latin typeface="Proxima Nova" panose="02000506030000020004" pitchFamily="2" charset="0"/>
              </a:rPr>
              <a:t>du</a:t>
            </a:r>
            <a:r>
              <a:rPr lang="it-IT" sz="2200" b="1" dirty="0">
                <a:solidFill>
                  <a:schemeClr val="dk1"/>
                </a:solidFill>
                <a:latin typeface="Proxima Nova" panose="02000506030000020004" pitchFamily="2" charset="0"/>
              </a:rPr>
              <a:t> </a:t>
            </a:r>
            <a:r>
              <a:rPr lang="it-IT" sz="2200" b="1" dirty="0" err="1">
                <a:solidFill>
                  <a:schemeClr val="dk1"/>
                </a:solidFill>
                <a:latin typeface="Proxima Nova" panose="02000506030000020004" pitchFamily="2" charset="0"/>
              </a:rPr>
              <a:t>taux</a:t>
            </a:r>
            <a:r>
              <a:rPr lang="it-IT" sz="2200" b="1" dirty="0">
                <a:solidFill>
                  <a:schemeClr val="dk1"/>
                </a:solidFill>
                <a:latin typeface="Proxima Nova" panose="02000506030000020004" pitchFamily="2" charset="0"/>
              </a:rPr>
              <a:t> de </a:t>
            </a:r>
            <a:r>
              <a:rPr lang="it-IT" sz="2200" b="1" dirty="0" err="1">
                <a:solidFill>
                  <a:schemeClr val="dk1"/>
                </a:solidFill>
                <a:latin typeface="Proxima Nova" panose="02000506030000020004" pitchFamily="2" charset="0"/>
              </a:rPr>
              <a:t>conversion</a:t>
            </a:r>
            <a:r>
              <a:rPr lang="it-IT" sz="2200" dirty="0">
                <a:solidFill>
                  <a:schemeClr val="dk1"/>
                </a:solidFill>
                <a:latin typeface="Proxima Nova" panose="02000506030000020004" pitchFamily="2" charset="0"/>
              </a:rPr>
              <a:t>, car </a:t>
            </a:r>
            <a:r>
              <a:rPr lang="it-IT" sz="2200" dirty="0" err="1">
                <a:solidFill>
                  <a:schemeClr val="dk1"/>
                </a:solidFill>
                <a:latin typeface="Proxima Nova" panose="02000506030000020004" pitchFamily="2" charset="0"/>
              </a:rPr>
              <a:t>leurs</a:t>
            </a:r>
            <a:r>
              <a:rPr lang="it-IT" sz="2200" dirty="0">
                <a:solidFill>
                  <a:schemeClr val="dk1"/>
                </a:solidFill>
                <a:latin typeface="Proxima Nova" panose="02000506030000020004" pitchFamily="2" charset="0"/>
              </a:rPr>
              <a:t> </a:t>
            </a:r>
            <a:r>
              <a:rPr lang="it-IT" sz="2200" dirty="0" err="1">
                <a:solidFill>
                  <a:schemeClr val="dk1"/>
                </a:solidFill>
                <a:latin typeface="Proxima Nova" panose="02000506030000020004" pitchFamily="2" charset="0"/>
              </a:rPr>
              <a:t>caisses</a:t>
            </a:r>
            <a:r>
              <a:rPr lang="it-IT" sz="2200" dirty="0">
                <a:solidFill>
                  <a:schemeClr val="dk1"/>
                </a:solidFill>
                <a:latin typeface="Proxima Nova" panose="02000506030000020004" pitchFamily="2" charset="0"/>
              </a:rPr>
              <a:t> de </a:t>
            </a:r>
            <a:r>
              <a:rPr lang="it-IT" sz="2200" dirty="0" err="1">
                <a:solidFill>
                  <a:schemeClr val="dk1"/>
                </a:solidFill>
                <a:latin typeface="Proxima Nova" panose="02000506030000020004" pitchFamily="2" charset="0"/>
              </a:rPr>
              <a:t>pension</a:t>
            </a:r>
            <a:r>
              <a:rPr lang="it-IT" sz="2200" dirty="0">
                <a:solidFill>
                  <a:schemeClr val="dk1"/>
                </a:solidFill>
                <a:latin typeface="Proxima Nova" panose="02000506030000020004" pitchFamily="2" charset="0"/>
              </a:rPr>
              <a:t> </a:t>
            </a:r>
            <a:r>
              <a:rPr lang="it-IT" sz="2200" dirty="0" err="1">
                <a:solidFill>
                  <a:schemeClr val="dk1"/>
                </a:solidFill>
                <a:latin typeface="Proxima Nova" panose="02000506030000020004" pitchFamily="2" charset="0"/>
              </a:rPr>
              <a:t>ont</a:t>
            </a:r>
            <a:r>
              <a:rPr lang="it-IT" sz="2200" dirty="0">
                <a:solidFill>
                  <a:schemeClr val="dk1"/>
                </a:solidFill>
                <a:latin typeface="Proxima Nova" panose="02000506030000020004" pitchFamily="2" charset="0"/>
              </a:rPr>
              <a:t> </a:t>
            </a:r>
            <a:r>
              <a:rPr lang="it-IT" sz="2200" dirty="0" err="1">
                <a:solidFill>
                  <a:schemeClr val="dk1"/>
                </a:solidFill>
                <a:latin typeface="Proxima Nova" panose="02000506030000020004" pitchFamily="2" charset="0"/>
              </a:rPr>
              <a:t>déjà</a:t>
            </a:r>
            <a:r>
              <a:rPr lang="it-IT" sz="2200" dirty="0">
                <a:solidFill>
                  <a:schemeClr val="dk1"/>
                </a:solidFill>
                <a:latin typeface="Proxima Nova" panose="02000506030000020004" pitchFamily="2" charset="0"/>
              </a:rPr>
              <a:t> </a:t>
            </a:r>
            <a:r>
              <a:rPr lang="it-IT" sz="2200" dirty="0" err="1">
                <a:solidFill>
                  <a:schemeClr val="dk1"/>
                </a:solidFill>
                <a:latin typeface="Proxima Nova" panose="02000506030000020004" pitchFamily="2" charset="0"/>
              </a:rPr>
              <a:t>procédé</a:t>
            </a:r>
            <a:r>
              <a:rPr lang="it-IT" sz="2200" dirty="0">
                <a:solidFill>
                  <a:schemeClr val="dk1"/>
                </a:solidFill>
                <a:latin typeface="Proxima Nova" panose="02000506030000020004" pitchFamily="2" charset="0"/>
              </a:rPr>
              <a:t> à </a:t>
            </a:r>
            <a:r>
              <a:rPr lang="it-IT" sz="2200" dirty="0" err="1">
                <a:solidFill>
                  <a:schemeClr val="dk1"/>
                </a:solidFill>
                <a:latin typeface="Proxima Nova" panose="02000506030000020004" pitchFamily="2" charset="0"/>
              </a:rPr>
              <a:t>l'adaptation</a:t>
            </a:r>
            <a:r>
              <a:rPr lang="it-IT" sz="2200" dirty="0">
                <a:solidFill>
                  <a:schemeClr val="dk1"/>
                </a:solidFill>
                <a:latin typeface="Proxima Nova" panose="02000506030000020004" pitchFamily="2" charset="0"/>
              </a:rPr>
              <a:t>.</a:t>
            </a:r>
            <a:endParaRPr sz="2200" dirty="0">
              <a:solidFill>
                <a:schemeClr val="dk1"/>
              </a:solidFill>
              <a:latin typeface="Proxima Nova" panose="02000506030000020004" pitchFamily="2" charset="0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200" b="1" dirty="0">
              <a:solidFill>
                <a:schemeClr val="dk1"/>
              </a:solidFill>
              <a:latin typeface="Proxima Nova" panose="02000506030000020004" pitchFamily="2" charset="0"/>
              <a:ea typeface="Noto Sans Symbols"/>
              <a:cs typeface="Noto Sans Symbols"/>
              <a:sym typeface="Noto Sans Symbols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it-IT" sz="2200" dirty="0" err="1">
                <a:solidFill>
                  <a:schemeClr val="dk1"/>
                </a:solidFill>
                <a:latin typeface="Proxima Nova" panose="02000506030000020004" pitchFamily="2" charset="0"/>
              </a:rPr>
              <a:t>Les</a:t>
            </a:r>
            <a:r>
              <a:rPr lang="it-IT" sz="2200" dirty="0">
                <a:solidFill>
                  <a:schemeClr val="dk1"/>
                </a:solidFill>
                <a:latin typeface="Proxima Nova" panose="02000506030000020004" pitchFamily="2" charset="0"/>
              </a:rPr>
              <a:t> </a:t>
            </a:r>
            <a:r>
              <a:rPr lang="it-IT" sz="2200" dirty="0" err="1">
                <a:solidFill>
                  <a:schemeClr val="dk1"/>
                </a:solidFill>
                <a:latin typeface="Proxima Nova" panose="02000506030000020004" pitchFamily="2" charset="0"/>
              </a:rPr>
              <a:t>syndicats</a:t>
            </a:r>
            <a:r>
              <a:rPr lang="it-IT" sz="2200" dirty="0">
                <a:solidFill>
                  <a:schemeClr val="dk1"/>
                </a:solidFill>
                <a:latin typeface="Proxima Nova" panose="02000506030000020004" pitchFamily="2" charset="0"/>
              </a:rPr>
              <a:t> </a:t>
            </a:r>
            <a:r>
              <a:rPr lang="it-IT" sz="2200" dirty="0" err="1">
                <a:solidFill>
                  <a:schemeClr val="dk1"/>
                </a:solidFill>
                <a:latin typeface="Proxima Nova" panose="02000506030000020004" pitchFamily="2" charset="0"/>
              </a:rPr>
              <a:t>prétendent</a:t>
            </a:r>
            <a:r>
              <a:rPr lang="it-IT" sz="2200" dirty="0">
                <a:solidFill>
                  <a:schemeClr val="dk1"/>
                </a:solidFill>
                <a:latin typeface="Proxima Nova" panose="02000506030000020004" pitchFamily="2" charset="0"/>
              </a:rPr>
              <a:t> </a:t>
            </a:r>
            <a:r>
              <a:rPr lang="it-IT" sz="2200" dirty="0" err="1">
                <a:solidFill>
                  <a:schemeClr val="dk1"/>
                </a:solidFill>
                <a:latin typeface="Proxima Nova" panose="02000506030000020004" pitchFamily="2" charset="0"/>
              </a:rPr>
              <a:t>que</a:t>
            </a:r>
            <a:r>
              <a:rPr lang="it-IT" sz="2200" dirty="0">
                <a:solidFill>
                  <a:schemeClr val="dk1"/>
                </a:solidFill>
                <a:latin typeface="Proxima Nova" panose="02000506030000020004" pitchFamily="2" charset="0"/>
              </a:rPr>
              <a:t> </a:t>
            </a:r>
            <a:r>
              <a:rPr lang="it-IT" sz="2200" dirty="0" err="1">
                <a:solidFill>
                  <a:schemeClr val="dk1"/>
                </a:solidFill>
                <a:latin typeface="Proxima Nova" panose="02000506030000020004" pitchFamily="2" charset="0"/>
              </a:rPr>
              <a:t>les</a:t>
            </a:r>
            <a:r>
              <a:rPr lang="it-IT" sz="2200" dirty="0">
                <a:solidFill>
                  <a:schemeClr val="dk1"/>
                </a:solidFill>
                <a:latin typeface="Proxima Nova" panose="02000506030000020004" pitchFamily="2" charset="0"/>
              </a:rPr>
              <a:t> </a:t>
            </a:r>
            <a:r>
              <a:rPr lang="it-IT" sz="2200" dirty="0" err="1">
                <a:solidFill>
                  <a:schemeClr val="dk1"/>
                </a:solidFill>
                <a:latin typeface="Proxima Nova" panose="02000506030000020004" pitchFamily="2" charset="0"/>
              </a:rPr>
              <a:t>bas</a:t>
            </a:r>
            <a:r>
              <a:rPr lang="it-IT" sz="2200" dirty="0">
                <a:solidFill>
                  <a:schemeClr val="dk1"/>
                </a:solidFill>
                <a:latin typeface="Proxima Nova" panose="02000506030000020004" pitchFamily="2" charset="0"/>
              </a:rPr>
              <a:t> </a:t>
            </a:r>
            <a:r>
              <a:rPr lang="it-IT" sz="2200" dirty="0" err="1">
                <a:solidFill>
                  <a:schemeClr val="dk1"/>
                </a:solidFill>
                <a:latin typeface="Proxima Nova" panose="02000506030000020004" pitchFamily="2" charset="0"/>
              </a:rPr>
              <a:t>salaires</a:t>
            </a:r>
            <a:r>
              <a:rPr lang="it-IT" sz="2200" dirty="0">
                <a:solidFill>
                  <a:schemeClr val="dk1"/>
                </a:solidFill>
                <a:latin typeface="Proxima Nova" panose="02000506030000020004" pitchFamily="2" charset="0"/>
              </a:rPr>
              <a:t> </a:t>
            </a:r>
            <a:r>
              <a:rPr lang="it-IT" sz="2200" dirty="0" err="1">
                <a:solidFill>
                  <a:schemeClr val="dk1"/>
                </a:solidFill>
                <a:latin typeface="Proxima Nova" panose="02000506030000020004" pitchFamily="2" charset="0"/>
              </a:rPr>
              <a:t>sont</a:t>
            </a:r>
            <a:r>
              <a:rPr lang="it-IT" sz="2200" dirty="0">
                <a:solidFill>
                  <a:schemeClr val="dk1"/>
                </a:solidFill>
                <a:latin typeface="Proxima Nova" panose="02000506030000020004" pitchFamily="2" charset="0"/>
              </a:rPr>
              <a:t> </a:t>
            </a:r>
            <a:r>
              <a:rPr lang="it-IT" sz="2200" dirty="0" err="1">
                <a:solidFill>
                  <a:schemeClr val="dk1"/>
                </a:solidFill>
                <a:latin typeface="Proxima Nova" panose="02000506030000020004" pitchFamily="2" charset="0"/>
              </a:rPr>
              <a:t>négativement</a:t>
            </a:r>
            <a:r>
              <a:rPr lang="it-IT" sz="2200" dirty="0">
                <a:solidFill>
                  <a:schemeClr val="dk1"/>
                </a:solidFill>
                <a:latin typeface="Proxima Nova" panose="02000506030000020004" pitchFamily="2" charset="0"/>
              </a:rPr>
              <a:t> </a:t>
            </a:r>
            <a:r>
              <a:rPr lang="it-IT" sz="2200" dirty="0" err="1">
                <a:solidFill>
                  <a:schemeClr val="dk1"/>
                </a:solidFill>
                <a:latin typeface="Proxima Nova" panose="02000506030000020004" pitchFamily="2" charset="0"/>
              </a:rPr>
              <a:t>touchés</a:t>
            </a:r>
            <a:r>
              <a:rPr lang="it-IT" sz="2200" dirty="0">
                <a:solidFill>
                  <a:schemeClr val="dk1"/>
                </a:solidFill>
                <a:latin typeface="Proxima Nova" panose="02000506030000020004" pitchFamily="2" charset="0"/>
              </a:rPr>
              <a:t>. </a:t>
            </a:r>
            <a:endParaRPr sz="2200" dirty="0">
              <a:solidFill>
                <a:schemeClr val="dk1"/>
              </a:solidFill>
              <a:latin typeface="Proxima Nova" panose="02000506030000020004" pitchFamily="2" charset="0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it-IT" sz="2200" dirty="0" err="1">
                <a:solidFill>
                  <a:schemeClr val="dk1"/>
                </a:solidFill>
                <a:latin typeface="Proxima Nova" panose="02000506030000020004" pitchFamily="2" charset="0"/>
              </a:rPr>
              <a:t>Faux</a:t>
            </a:r>
            <a:r>
              <a:rPr lang="it-IT" sz="2200" dirty="0">
                <a:solidFill>
                  <a:schemeClr val="dk1"/>
                </a:solidFill>
                <a:latin typeface="Proxima Nova" panose="02000506030000020004" pitchFamily="2" charset="0"/>
              </a:rPr>
              <a:t>. </a:t>
            </a:r>
            <a:r>
              <a:rPr lang="it-IT" sz="2200" b="1" dirty="0" err="1">
                <a:solidFill>
                  <a:schemeClr val="dk1"/>
                </a:solidFill>
                <a:latin typeface="Proxima Nova" panose="02000506030000020004" pitchFamily="2" charset="0"/>
              </a:rPr>
              <a:t>Les</a:t>
            </a:r>
            <a:r>
              <a:rPr lang="it-IT" sz="2200" b="1" dirty="0">
                <a:solidFill>
                  <a:schemeClr val="dk1"/>
                </a:solidFill>
                <a:latin typeface="Proxima Nova" panose="02000506030000020004" pitchFamily="2" charset="0"/>
              </a:rPr>
              <a:t> </a:t>
            </a:r>
            <a:r>
              <a:rPr lang="it-IT" sz="2200" b="1" dirty="0" err="1">
                <a:solidFill>
                  <a:schemeClr val="dk1"/>
                </a:solidFill>
                <a:latin typeface="Proxima Nova" panose="02000506030000020004" pitchFamily="2" charset="0"/>
              </a:rPr>
              <a:t>travailleurs</a:t>
            </a:r>
            <a:r>
              <a:rPr lang="it-IT" sz="2200" b="1" dirty="0">
                <a:solidFill>
                  <a:schemeClr val="dk1"/>
                </a:solidFill>
                <a:latin typeface="Proxima Nova" panose="02000506030000020004" pitchFamily="2" charset="0"/>
              </a:rPr>
              <a:t> à </a:t>
            </a:r>
            <a:r>
              <a:rPr lang="it-IT" sz="2200" b="1" dirty="0" err="1">
                <a:solidFill>
                  <a:schemeClr val="dk1"/>
                </a:solidFill>
                <a:latin typeface="Proxima Nova" panose="02000506030000020004" pitchFamily="2" charset="0"/>
              </a:rPr>
              <a:t>temps</a:t>
            </a:r>
            <a:r>
              <a:rPr lang="it-IT" sz="2200" b="1" dirty="0">
                <a:solidFill>
                  <a:schemeClr val="dk1"/>
                </a:solidFill>
                <a:latin typeface="Proxima Nova" panose="02000506030000020004" pitchFamily="2" charset="0"/>
              </a:rPr>
              <a:t> </a:t>
            </a:r>
            <a:r>
              <a:rPr lang="it-IT" sz="2200" b="1" dirty="0" err="1">
                <a:solidFill>
                  <a:schemeClr val="dk1"/>
                </a:solidFill>
                <a:latin typeface="Proxima Nova" panose="02000506030000020004" pitchFamily="2" charset="0"/>
              </a:rPr>
              <a:t>partiel</a:t>
            </a:r>
            <a:r>
              <a:rPr lang="it-IT" sz="2200" b="1" dirty="0">
                <a:solidFill>
                  <a:schemeClr val="dk1"/>
                </a:solidFill>
                <a:latin typeface="Proxima Nova" panose="02000506030000020004" pitchFamily="2" charset="0"/>
              </a:rPr>
              <a:t> et </a:t>
            </a:r>
            <a:r>
              <a:rPr lang="it-IT" sz="2200" b="1" dirty="0" err="1">
                <a:solidFill>
                  <a:schemeClr val="dk1"/>
                </a:solidFill>
                <a:latin typeface="Proxima Nova" panose="02000506030000020004" pitchFamily="2" charset="0"/>
              </a:rPr>
              <a:t>les</a:t>
            </a:r>
            <a:r>
              <a:rPr lang="it-IT" sz="2200" b="1" dirty="0">
                <a:solidFill>
                  <a:schemeClr val="dk1"/>
                </a:solidFill>
                <a:latin typeface="Proxima Nova" panose="02000506030000020004" pitchFamily="2" charset="0"/>
              </a:rPr>
              <a:t> </a:t>
            </a:r>
            <a:r>
              <a:rPr lang="it-IT" sz="2200" b="1" dirty="0" err="1">
                <a:solidFill>
                  <a:schemeClr val="dk1"/>
                </a:solidFill>
                <a:latin typeface="Proxima Nova" panose="02000506030000020004" pitchFamily="2" charset="0"/>
              </a:rPr>
              <a:t>bas</a:t>
            </a:r>
            <a:r>
              <a:rPr lang="it-IT" sz="2200" b="1" dirty="0">
                <a:solidFill>
                  <a:schemeClr val="dk1"/>
                </a:solidFill>
                <a:latin typeface="Proxima Nova" panose="02000506030000020004" pitchFamily="2" charset="0"/>
              </a:rPr>
              <a:t> </a:t>
            </a:r>
            <a:r>
              <a:rPr lang="it-IT" sz="2200" b="1" dirty="0" err="1">
                <a:solidFill>
                  <a:schemeClr val="dk1"/>
                </a:solidFill>
                <a:latin typeface="Proxima Nova" panose="02000506030000020004" pitchFamily="2" charset="0"/>
              </a:rPr>
              <a:t>salaires</a:t>
            </a:r>
            <a:r>
              <a:rPr lang="it-IT" sz="2200" b="1" dirty="0">
                <a:solidFill>
                  <a:schemeClr val="dk1"/>
                </a:solidFill>
                <a:latin typeface="Proxima Nova" panose="02000506030000020004" pitchFamily="2" charset="0"/>
              </a:rPr>
              <a:t> </a:t>
            </a:r>
            <a:r>
              <a:rPr lang="it-IT" sz="2200" b="1" dirty="0" err="1">
                <a:solidFill>
                  <a:schemeClr val="dk1"/>
                </a:solidFill>
                <a:latin typeface="Proxima Nova" panose="02000506030000020004" pitchFamily="2" charset="0"/>
              </a:rPr>
              <a:t>reçoivent</a:t>
            </a:r>
            <a:r>
              <a:rPr lang="it-IT" sz="2200" b="1" dirty="0">
                <a:solidFill>
                  <a:schemeClr val="dk1"/>
                </a:solidFill>
                <a:latin typeface="Proxima Nova" panose="02000506030000020004" pitchFamily="2" charset="0"/>
              </a:rPr>
              <a:t> </a:t>
            </a:r>
            <a:r>
              <a:rPr lang="it-IT" sz="2200" b="1" dirty="0" err="1">
                <a:solidFill>
                  <a:schemeClr val="dk1"/>
                </a:solidFill>
                <a:latin typeface="Proxima Nova" panose="02000506030000020004" pitchFamily="2" charset="0"/>
              </a:rPr>
              <a:t>davantage</a:t>
            </a:r>
            <a:r>
              <a:rPr lang="it-IT" sz="2200" b="1" dirty="0">
                <a:solidFill>
                  <a:schemeClr val="dk1"/>
                </a:solidFill>
                <a:latin typeface="Proxima Nova" panose="02000506030000020004" pitchFamily="2" charset="0"/>
              </a:rPr>
              <a:t> de </a:t>
            </a:r>
            <a:r>
              <a:rPr lang="it-IT" sz="2200" b="1" dirty="0" err="1">
                <a:solidFill>
                  <a:schemeClr val="dk1"/>
                </a:solidFill>
                <a:latin typeface="Proxima Nova" panose="02000506030000020004" pitchFamily="2" charset="0"/>
              </a:rPr>
              <a:t>rentes</a:t>
            </a:r>
            <a:r>
              <a:rPr lang="it-IT" sz="2200" b="1" dirty="0">
                <a:solidFill>
                  <a:schemeClr val="dk1"/>
                </a:solidFill>
                <a:latin typeface="Proxima Nova" panose="02000506030000020004" pitchFamily="2" charset="0"/>
              </a:rPr>
              <a:t> LPP </a:t>
            </a:r>
            <a:r>
              <a:rPr lang="it-IT" sz="2200" b="1" dirty="0" err="1">
                <a:solidFill>
                  <a:schemeClr val="dk1"/>
                </a:solidFill>
                <a:latin typeface="Proxima Nova" panose="02000506030000020004" pitchFamily="2" charset="0"/>
              </a:rPr>
              <a:t>grâce</a:t>
            </a:r>
            <a:r>
              <a:rPr lang="it-IT" sz="2200" b="1" dirty="0">
                <a:solidFill>
                  <a:schemeClr val="dk1"/>
                </a:solidFill>
                <a:latin typeface="Proxima Nova" panose="02000506030000020004" pitchFamily="2" charset="0"/>
              </a:rPr>
              <a:t> à la </a:t>
            </a:r>
            <a:r>
              <a:rPr lang="it-IT" sz="2200" b="1" dirty="0" err="1">
                <a:solidFill>
                  <a:schemeClr val="dk1"/>
                </a:solidFill>
                <a:latin typeface="Proxima Nova" panose="02000506030000020004" pitchFamily="2" charset="0"/>
              </a:rPr>
              <a:t>réforme</a:t>
            </a:r>
            <a:r>
              <a:rPr lang="it-IT" sz="2200" dirty="0">
                <a:solidFill>
                  <a:schemeClr val="dk1"/>
                </a:solidFill>
                <a:latin typeface="Proxima Nova" panose="02000506030000020004" pitchFamily="2" charset="0"/>
              </a:rPr>
              <a:t>. </a:t>
            </a:r>
            <a:r>
              <a:rPr lang="it-IT" sz="2200" b="1" dirty="0">
                <a:solidFill>
                  <a:schemeClr val="dk1"/>
                </a:solidFill>
                <a:latin typeface="Proxima Nova" panose="02000506030000020004" pitchFamily="2" charset="0"/>
              </a:rPr>
              <a:t>De </a:t>
            </a:r>
            <a:r>
              <a:rPr lang="it-IT" sz="2200" b="1" dirty="0" err="1">
                <a:solidFill>
                  <a:schemeClr val="dk1"/>
                </a:solidFill>
                <a:latin typeface="Proxima Nova" panose="02000506030000020004" pitchFamily="2" charset="0"/>
              </a:rPr>
              <a:t>nombreuses</a:t>
            </a:r>
            <a:r>
              <a:rPr lang="it-IT" sz="2200" b="1" dirty="0">
                <a:solidFill>
                  <a:schemeClr val="dk1"/>
                </a:solidFill>
                <a:latin typeface="Proxima Nova" panose="02000506030000020004" pitchFamily="2" charset="0"/>
              </a:rPr>
              <a:t> femmes en </a:t>
            </a:r>
            <a:r>
              <a:rPr lang="it-IT" sz="2200" b="1" dirty="0" err="1">
                <a:solidFill>
                  <a:schemeClr val="dk1"/>
                </a:solidFill>
                <a:latin typeface="Proxima Nova" panose="02000506030000020004" pitchFamily="2" charset="0"/>
              </a:rPr>
              <a:t>particulier</a:t>
            </a:r>
            <a:r>
              <a:rPr lang="it-IT" sz="2200" b="1" dirty="0">
                <a:solidFill>
                  <a:schemeClr val="dk1"/>
                </a:solidFill>
                <a:latin typeface="Proxima Nova" panose="02000506030000020004" pitchFamily="2" charset="0"/>
              </a:rPr>
              <a:t>, en </a:t>
            </a:r>
            <a:r>
              <a:rPr lang="it-IT" sz="2200" b="1" dirty="0" err="1">
                <a:solidFill>
                  <a:schemeClr val="dk1"/>
                </a:solidFill>
                <a:latin typeface="Proxima Nova" panose="02000506030000020004" pitchFamily="2" charset="0"/>
              </a:rPr>
              <a:t>profiteront</a:t>
            </a:r>
            <a:r>
              <a:rPr lang="it-IT" sz="2200" b="1" dirty="0">
                <a:solidFill>
                  <a:schemeClr val="dk1"/>
                </a:solidFill>
                <a:latin typeface="Proxima Nova" panose="02000506030000020004" pitchFamily="2" charset="0"/>
              </a:rPr>
              <a:t>.</a:t>
            </a:r>
            <a:endParaRPr sz="2200" b="1" dirty="0">
              <a:solidFill>
                <a:schemeClr val="dk1"/>
              </a:solidFill>
              <a:latin typeface="Proxima Nova" panose="02000506030000020004" pitchFamily="2" charset="0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4" name="Google Shape;264;p26"/>
          <p:cNvSpPr txBox="1">
            <a:spLocks noGrp="1"/>
          </p:cNvSpPr>
          <p:nvPr>
            <p:ph type="title"/>
          </p:nvPr>
        </p:nvSpPr>
        <p:spPr>
          <a:xfrm>
            <a:off x="879474" y="1165150"/>
            <a:ext cx="10471200" cy="946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C0C0C"/>
              </a:buClr>
              <a:buSzPts val="4000"/>
              <a:buFont typeface="Proxima Nova"/>
              <a:buNone/>
            </a:pPr>
            <a:r>
              <a:rPr lang="it-IT" dirty="0" err="1">
                <a:highlight>
                  <a:schemeClr val="lt1"/>
                </a:highlight>
              </a:rPr>
              <a:t>Les</a:t>
            </a:r>
            <a:r>
              <a:rPr lang="it-IT" dirty="0">
                <a:highlight>
                  <a:schemeClr val="lt1"/>
                </a:highlight>
              </a:rPr>
              <a:t> </a:t>
            </a:r>
            <a:r>
              <a:rPr lang="it-IT" dirty="0" err="1">
                <a:highlight>
                  <a:schemeClr val="lt1"/>
                </a:highlight>
              </a:rPr>
              <a:t>faits</a:t>
            </a:r>
            <a:r>
              <a:rPr lang="it-IT" dirty="0">
                <a:highlight>
                  <a:schemeClr val="lt1"/>
                </a:highlight>
              </a:rPr>
              <a:t> </a:t>
            </a:r>
            <a:r>
              <a:rPr lang="it-IT" dirty="0" err="1">
                <a:highlight>
                  <a:schemeClr val="lt1"/>
                </a:highlight>
              </a:rPr>
              <a:t>parlent</a:t>
            </a:r>
            <a:r>
              <a:rPr lang="it-IT" dirty="0">
                <a:highlight>
                  <a:schemeClr val="lt1"/>
                </a:highlight>
              </a:rPr>
              <a:t> pour un OUI:</a:t>
            </a:r>
            <a:endParaRPr dirty="0">
              <a:highlight>
                <a:schemeClr val="lt1"/>
              </a:highlight>
            </a:endParaRPr>
          </a:p>
        </p:txBody>
      </p:sp>
      <p:sp>
        <p:nvSpPr>
          <p:cNvPr id="265" name="Google Shape;265;p26"/>
          <p:cNvSpPr txBox="1">
            <a:spLocks noGrp="1"/>
          </p:cNvSpPr>
          <p:nvPr>
            <p:ph type="sldNum" idx="12"/>
          </p:nvPr>
        </p:nvSpPr>
        <p:spPr>
          <a:xfrm>
            <a:off x="11480800" y="8475133"/>
            <a:ext cx="3657600" cy="48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it-IT"/>
              <a:t>19</a:t>
            </a:fld>
            <a:endParaRPr/>
          </a:p>
        </p:txBody>
      </p:sp>
      <p:sp>
        <p:nvSpPr>
          <p:cNvPr id="266" name="Google Shape;266;p26"/>
          <p:cNvSpPr txBox="1">
            <a:spLocks noGrp="1"/>
          </p:cNvSpPr>
          <p:nvPr>
            <p:ph type="body" idx="1"/>
          </p:nvPr>
        </p:nvSpPr>
        <p:spPr>
          <a:xfrm>
            <a:off x="975360" y="2266099"/>
            <a:ext cx="10207589" cy="422952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2300"/>
              </a:spcBef>
              <a:spcAft>
                <a:spcPts val="0"/>
              </a:spcAft>
              <a:buSzPts val="2400"/>
              <a:buNone/>
            </a:pPr>
            <a:r>
              <a:rPr lang="it-IT" dirty="0">
                <a:highlight>
                  <a:schemeClr val="lt1"/>
                </a:highlight>
              </a:rPr>
              <a:t>La </a:t>
            </a:r>
            <a:r>
              <a:rPr lang="it-IT" dirty="0" err="1">
                <a:highlight>
                  <a:schemeClr val="lt1"/>
                </a:highlight>
              </a:rPr>
              <a:t>réforme</a:t>
            </a:r>
            <a:r>
              <a:rPr lang="it-IT" dirty="0">
                <a:highlight>
                  <a:schemeClr val="lt1"/>
                </a:highlight>
              </a:rPr>
              <a:t> de la LPP </a:t>
            </a:r>
            <a:r>
              <a:rPr lang="it-IT" dirty="0" err="1">
                <a:highlight>
                  <a:schemeClr val="lt1"/>
                </a:highlight>
              </a:rPr>
              <a:t>améliore</a:t>
            </a:r>
            <a:r>
              <a:rPr lang="it-IT" dirty="0">
                <a:highlight>
                  <a:schemeClr val="lt1"/>
                </a:highlight>
              </a:rPr>
              <a:t>:</a:t>
            </a:r>
            <a:endParaRPr dirty="0">
              <a:highlight>
                <a:schemeClr val="lt1"/>
              </a:highlight>
            </a:endParaRPr>
          </a:p>
          <a:p>
            <a:pPr marL="342900" lvl="0" indent="-342900" algn="l" rtl="0">
              <a:lnSpc>
                <a:spcPct val="90000"/>
              </a:lnSpc>
              <a:spcBef>
                <a:spcPts val="2300"/>
              </a:spcBef>
              <a:spcAft>
                <a:spcPts val="0"/>
              </a:spcAft>
              <a:buSzPts val="2400"/>
              <a:buFont typeface="Proxima Nova"/>
              <a:buChar char="-"/>
            </a:pPr>
            <a:r>
              <a:rPr lang="it-IT" b="1" dirty="0" err="1">
                <a:highlight>
                  <a:schemeClr val="lt1"/>
                </a:highlight>
              </a:rPr>
              <a:t>les</a:t>
            </a:r>
            <a:r>
              <a:rPr lang="it-IT" b="1" dirty="0">
                <a:highlight>
                  <a:schemeClr val="lt1"/>
                </a:highlight>
              </a:rPr>
              <a:t> </a:t>
            </a:r>
            <a:r>
              <a:rPr lang="it-IT" b="1" dirty="0" err="1">
                <a:highlight>
                  <a:schemeClr val="lt1"/>
                </a:highlight>
              </a:rPr>
              <a:t>rentes</a:t>
            </a:r>
            <a:r>
              <a:rPr lang="it-IT" dirty="0">
                <a:highlight>
                  <a:schemeClr val="lt1"/>
                </a:highlight>
              </a:rPr>
              <a:t> (pour </a:t>
            </a:r>
            <a:r>
              <a:rPr lang="it-IT" dirty="0" err="1">
                <a:highlight>
                  <a:schemeClr val="lt1"/>
                </a:highlight>
              </a:rPr>
              <a:t>les</a:t>
            </a:r>
            <a:r>
              <a:rPr lang="it-IT" dirty="0">
                <a:highlight>
                  <a:schemeClr val="lt1"/>
                </a:highlight>
              </a:rPr>
              <a:t> </a:t>
            </a:r>
            <a:r>
              <a:rPr lang="it-IT" dirty="0" err="1">
                <a:highlight>
                  <a:schemeClr val="lt1"/>
                </a:highlight>
              </a:rPr>
              <a:t>temps</a:t>
            </a:r>
            <a:r>
              <a:rPr lang="it-IT" dirty="0">
                <a:highlight>
                  <a:schemeClr val="lt1"/>
                </a:highlight>
              </a:rPr>
              <a:t> </a:t>
            </a:r>
            <a:r>
              <a:rPr lang="it-IT" dirty="0" err="1">
                <a:highlight>
                  <a:schemeClr val="lt1"/>
                </a:highlight>
              </a:rPr>
              <a:t>partiels</a:t>
            </a:r>
            <a:r>
              <a:rPr lang="it-IT" dirty="0">
                <a:highlight>
                  <a:schemeClr val="lt1"/>
                </a:highlight>
              </a:rPr>
              <a:t>, </a:t>
            </a:r>
            <a:r>
              <a:rPr lang="it-IT" dirty="0" err="1">
                <a:highlight>
                  <a:schemeClr val="lt1"/>
                </a:highlight>
              </a:rPr>
              <a:t>les</a:t>
            </a:r>
            <a:r>
              <a:rPr lang="it-IT" dirty="0">
                <a:highlight>
                  <a:schemeClr val="lt1"/>
                </a:highlight>
              </a:rPr>
              <a:t> </a:t>
            </a:r>
            <a:r>
              <a:rPr lang="it-IT" dirty="0" err="1">
                <a:highlight>
                  <a:schemeClr val="lt1"/>
                </a:highlight>
              </a:rPr>
              <a:t>personnes</a:t>
            </a:r>
            <a:r>
              <a:rPr lang="it-IT" dirty="0">
                <a:highlight>
                  <a:schemeClr val="lt1"/>
                </a:highlight>
              </a:rPr>
              <a:t> à </a:t>
            </a:r>
            <a:r>
              <a:rPr lang="it-IT" dirty="0" err="1">
                <a:highlight>
                  <a:schemeClr val="lt1"/>
                </a:highlight>
              </a:rPr>
              <a:t>emplois</a:t>
            </a:r>
            <a:r>
              <a:rPr lang="it-IT" dirty="0">
                <a:highlight>
                  <a:schemeClr val="lt1"/>
                </a:highlight>
              </a:rPr>
              <a:t> </a:t>
            </a:r>
            <a:r>
              <a:rPr lang="it-IT" dirty="0" err="1">
                <a:highlight>
                  <a:schemeClr val="lt1"/>
                </a:highlight>
              </a:rPr>
              <a:t>multiples</a:t>
            </a:r>
            <a:r>
              <a:rPr lang="it-IT" dirty="0">
                <a:highlight>
                  <a:schemeClr val="lt1"/>
                </a:highlight>
              </a:rPr>
              <a:t> et </a:t>
            </a:r>
            <a:r>
              <a:rPr lang="it-IT" dirty="0" err="1">
                <a:highlight>
                  <a:schemeClr val="lt1"/>
                </a:highlight>
              </a:rPr>
              <a:t>bas</a:t>
            </a:r>
            <a:r>
              <a:rPr lang="it-IT" dirty="0">
                <a:highlight>
                  <a:schemeClr val="lt1"/>
                </a:highlight>
              </a:rPr>
              <a:t> </a:t>
            </a:r>
            <a:r>
              <a:rPr lang="it-IT" dirty="0" err="1">
                <a:highlight>
                  <a:schemeClr val="lt1"/>
                </a:highlight>
              </a:rPr>
              <a:t>salaires</a:t>
            </a:r>
            <a:r>
              <a:rPr lang="it-IT" dirty="0">
                <a:highlight>
                  <a:schemeClr val="lt1"/>
                </a:highlight>
              </a:rPr>
              <a:t>, en </a:t>
            </a:r>
            <a:r>
              <a:rPr lang="it-IT" dirty="0" err="1">
                <a:highlight>
                  <a:schemeClr val="lt1"/>
                </a:highlight>
              </a:rPr>
              <a:t>particulier</a:t>
            </a:r>
            <a:r>
              <a:rPr lang="it-IT" dirty="0">
                <a:highlight>
                  <a:schemeClr val="lt1"/>
                </a:highlight>
              </a:rPr>
              <a:t> </a:t>
            </a:r>
            <a:r>
              <a:rPr lang="it-IT" dirty="0" err="1">
                <a:highlight>
                  <a:schemeClr val="lt1"/>
                </a:highlight>
              </a:rPr>
              <a:t>les</a:t>
            </a:r>
            <a:r>
              <a:rPr lang="it-IT" dirty="0">
                <a:highlight>
                  <a:schemeClr val="lt1"/>
                </a:highlight>
              </a:rPr>
              <a:t> femmes)</a:t>
            </a:r>
            <a:endParaRPr dirty="0">
              <a:highlight>
                <a:schemeClr val="lt1"/>
              </a:highlight>
            </a:endParaRPr>
          </a:p>
          <a:p>
            <a:pPr marL="342900" lvl="0" indent="-342900" algn="l" rtl="0">
              <a:lnSpc>
                <a:spcPct val="90000"/>
              </a:lnSpc>
              <a:spcBef>
                <a:spcPts val="2300"/>
              </a:spcBef>
              <a:spcAft>
                <a:spcPts val="0"/>
              </a:spcAft>
              <a:buSzPts val="2400"/>
              <a:buFont typeface="Proxima Nova"/>
              <a:buChar char="-"/>
            </a:pPr>
            <a:r>
              <a:rPr lang="it-IT" b="1" dirty="0">
                <a:highlight>
                  <a:schemeClr val="lt1"/>
                </a:highlight>
              </a:rPr>
              <a:t>l’</a:t>
            </a:r>
            <a:r>
              <a:rPr lang="it-IT" b="1" dirty="0" err="1">
                <a:highlight>
                  <a:schemeClr val="lt1"/>
                </a:highlight>
              </a:rPr>
              <a:t>équité</a:t>
            </a:r>
            <a:r>
              <a:rPr lang="it-IT" b="1" dirty="0">
                <a:highlight>
                  <a:schemeClr val="lt1"/>
                </a:highlight>
              </a:rPr>
              <a:t> </a:t>
            </a:r>
            <a:r>
              <a:rPr lang="it-IT" b="1" dirty="0" err="1">
                <a:highlight>
                  <a:schemeClr val="lt1"/>
                </a:highlight>
              </a:rPr>
              <a:t>entre</a:t>
            </a:r>
            <a:r>
              <a:rPr lang="it-IT" b="1" dirty="0">
                <a:highlight>
                  <a:schemeClr val="lt1"/>
                </a:highlight>
              </a:rPr>
              <a:t> </a:t>
            </a:r>
            <a:r>
              <a:rPr lang="it-IT" b="1" dirty="0" err="1">
                <a:highlight>
                  <a:schemeClr val="lt1"/>
                </a:highlight>
              </a:rPr>
              <a:t>génération</a:t>
            </a:r>
            <a:r>
              <a:rPr lang="it-IT" b="1" dirty="0">
                <a:highlight>
                  <a:schemeClr val="lt1"/>
                </a:highlight>
              </a:rPr>
              <a:t> </a:t>
            </a:r>
            <a:r>
              <a:rPr lang="it-IT" dirty="0">
                <a:highlight>
                  <a:schemeClr val="lt1"/>
                </a:highlight>
              </a:rPr>
              <a:t>(</a:t>
            </a:r>
            <a:r>
              <a:rPr lang="it-IT" dirty="0" err="1">
                <a:highlight>
                  <a:schemeClr val="lt1"/>
                </a:highlight>
              </a:rPr>
              <a:t>grâce</a:t>
            </a:r>
            <a:r>
              <a:rPr lang="it-IT" dirty="0">
                <a:highlight>
                  <a:schemeClr val="lt1"/>
                </a:highlight>
              </a:rPr>
              <a:t> à </a:t>
            </a:r>
            <a:r>
              <a:rPr lang="it-IT" dirty="0" err="1">
                <a:highlight>
                  <a:schemeClr val="lt1"/>
                </a:highlight>
              </a:rPr>
              <a:t>moins</a:t>
            </a:r>
            <a:r>
              <a:rPr lang="it-IT" dirty="0">
                <a:highlight>
                  <a:schemeClr val="lt1"/>
                </a:highlight>
              </a:rPr>
              <a:t> de </a:t>
            </a:r>
            <a:r>
              <a:rPr lang="it-IT" dirty="0" err="1">
                <a:highlight>
                  <a:schemeClr val="lt1"/>
                </a:highlight>
              </a:rPr>
              <a:t>répartition</a:t>
            </a:r>
            <a:r>
              <a:rPr lang="it-IT" dirty="0">
                <a:highlight>
                  <a:schemeClr val="lt1"/>
                </a:highlight>
              </a:rPr>
              <a:t> </a:t>
            </a:r>
            <a:r>
              <a:rPr lang="it-IT" dirty="0" err="1">
                <a:highlight>
                  <a:schemeClr val="lt1"/>
                </a:highlight>
              </a:rPr>
              <a:t>dans</a:t>
            </a:r>
            <a:r>
              <a:rPr lang="it-IT" dirty="0">
                <a:highlight>
                  <a:schemeClr val="lt1"/>
                </a:highlight>
              </a:rPr>
              <a:t> la LPP)</a:t>
            </a:r>
            <a:endParaRPr dirty="0">
              <a:highlight>
                <a:schemeClr val="lt1"/>
              </a:highlight>
            </a:endParaRPr>
          </a:p>
          <a:p>
            <a:pPr marL="342900" lvl="0" indent="-342900" algn="l" rtl="0">
              <a:lnSpc>
                <a:spcPct val="90000"/>
              </a:lnSpc>
              <a:spcBef>
                <a:spcPts val="2300"/>
              </a:spcBef>
              <a:spcAft>
                <a:spcPts val="0"/>
              </a:spcAft>
              <a:buSzPts val="2400"/>
              <a:buFont typeface="Proxima Nova"/>
              <a:buChar char="-"/>
            </a:pPr>
            <a:r>
              <a:rPr lang="it-IT" b="1" dirty="0">
                <a:highlight>
                  <a:schemeClr val="lt1"/>
                </a:highlight>
              </a:rPr>
              <a:t>la </a:t>
            </a:r>
            <a:r>
              <a:rPr lang="it-IT" b="1" dirty="0" err="1">
                <a:highlight>
                  <a:schemeClr val="lt1"/>
                </a:highlight>
              </a:rPr>
              <a:t>sécurité</a:t>
            </a:r>
            <a:r>
              <a:rPr lang="it-IT" dirty="0">
                <a:highlight>
                  <a:schemeClr val="lt1"/>
                </a:highlight>
              </a:rPr>
              <a:t> (</a:t>
            </a:r>
            <a:r>
              <a:rPr lang="it-IT" dirty="0" err="1">
                <a:highlight>
                  <a:schemeClr val="lt1"/>
                </a:highlight>
              </a:rPr>
              <a:t>grâce</a:t>
            </a:r>
            <a:r>
              <a:rPr lang="it-IT" dirty="0">
                <a:highlight>
                  <a:schemeClr val="lt1"/>
                </a:highlight>
              </a:rPr>
              <a:t> un </a:t>
            </a:r>
            <a:r>
              <a:rPr lang="it-IT" dirty="0" err="1">
                <a:highlight>
                  <a:schemeClr val="lt1"/>
                </a:highlight>
              </a:rPr>
              <a:t>système</a:t>
            </a:r>
            <a:r>
              <a:rPr lang="it-IT" dirty="0">
                <a:highlight>
                  <a:schemeClr val="lt1"/>
                </a:highlight>
              </a:rPr>
              <a:t> </a:t>
            </a:r>
            <a:r>
              <a:rPr lang="it-IT" dirty="0" err="1">
                <a:highlight>
                  <a:schemeClr val="lt1"/>
                </a:highlight>
              </a:rPr>
              <a:t>des</a:t>
            </a:r>
            <a:r>
              <a:rPr lang="it-IT" dirty="0">
                <a:highlight>
                  <a:schemeClr val="lt1"/>
                </a:highlight>
              </a:rPr>
              <a:t> 3 </a:t>
            </a:r>
            <a:r>
              <a:rPr lang="it-IT" dirty="0" err="1">
                <a:highlight>
                  <a:schemeClr val="lt1"/>
                </a:highlight>
              </a:rPr>
              <a:t>piliers</a:t>
            </a:r>
            <a:r>
              <a:rPr lang="it-IT" dirty="0">
                <a:highlight>
                  <a:schemeClr val="lt1"/>
                </a:highlight>
              </a:rPr>
              <a:t> </a:t>
            </a:r>
            <a:r>
              <a:rPr lang="it-IT" dirty="0" err="1">
                <a:highlight>
                  <a:schemeClr val="lt1"/>
                </a:highlight>
              </a:rPr>
              <a:t>stable</a:t>
            </a:r>
            <a:r>
              <a:rPr lang="it-IT" dirty="0">
                <a:highlight>
                  <a:schemeClr val="lt1"/>
                </a:highlight>
              </a:rPr>
              <a:t>)</a:t>
            </a:r>
            <a:endParaRPr dirty="0">
              <a:highlight>
                <a:schemeClr val="lt1"/>
              </a:highlight>
            </a:endParaRPr>
          </a:p>
        </p:txBody>
      </p:sp>
      <p:sp>
        <p:nvSpPr>
          <p:cNvPr id="267" name="Google Shape;267;p2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it-IT">
                <a:solidFill>
                  <a:srgbClr val="757070"/>
                </a:solidFill>
              </a:rPr>
              <a:t>Oui à la réforme de la LPP</a:t>
            </a:r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p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it-IT"/>
              <a:t>Oui à la réforme de la LPP</a:t>
            </a:r>
            <a:endParaRPr/>
          </a:p>
        </p:txBody>
      </p:sp>
      <p:sp>
        <p:nvSpPr>
          <p:cNvPr id="109" name="Google Shape;109;p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it-IT"/>
              <a:t>2</a:t>
            </a:fld>
            <a:endParaRPr/>
          </a:p>
        </p:txBody>
      </p:sp>
      <p:sp>
        <p:nvSpPr>
          <p:cNvPr id="110" name="Google Shape;110;p2"/>
          <p:cNvSpPr txBox="1">
            <a:spLocks noGrp="1"/>
          </p:cNvSpPr>
          <p:nvPr>
            <p:ph type="ctrTitle"/>
          </p:nvPr>
        </p:nvSpPr>
        <p:spPr>
          <a:xfrm>
            <a:off x="5040292" y="2032000"/>
            <a:ext cx="5958633" cy="17086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Proxima Nova"/>
              <a:buNone/>
            </a:pPr>
            <a:r>
              <a:rPr lang="it-IT" sz="3600"/>
              <a:t>La LPP correspond aux standards de 200</a:t>
            </a:r>
            <a:r>
              <a:rPr lang="it-IT" sz="3600">
                <a:solidFill>
                  <a:schemeClr val="dk1"/>
                </a:solidFill>
              </a:rPr>
              <a:t>4</a:t>
            </a:r>
            <a:br>
              <a:rPr lang="it-IT" sz="3600">
                <a:solidFill>
                  <a:schemeClr val="dk1"/>
                </a:solidFill>
              </a:rPr>
            </a:br>
            <a:r>
              <a:rPr lang="it-IT" sz="3600" b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rPr>
              <a:t>(1</a:t>
            </a:r>
            <a:r>
              <a:rPr lang="it-IT" sz="3600" b="0" baseline="30000"/>
              <a:t>ère</a:t>
            </a:r>
            <a:r>
              <a:rPr lang="it-IT" sz="3600" b="0"/>
              <a:t> révision de la LPP</a:t>
            </a:r>
            <a:r>
              <a:rPr lang="it-IT" sz="3600" b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rPr>
              <a:t>)</a:t>
            </a:r>
            <a:endParaRPr/>
          </a:p>
        </p:txBody>
      </p:sp>
      <p:pic>
        <p:nvPicPr>
          <p:cNvPr id="111" name="Google Shape;111;p2" descr="Nokia 6630 Specs, review, opinions, comparisons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887741" y="1569971"/>
            <a:ext cx="1996918" cy="342328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" name="Google Shape;272;p14"/>
          <p:cNvSpPr txBox="1">
            <a:spLocks noGrp="1"/>
          </p:cNvSpPr>
          <p:nvPr>
            <p:ph type="body" idx="4294967295"/>
          </p:nvPr>
        </p:nvSpPr>
        <p:spPr>
          <a:xfrm>
            <a:off x="838199" y="347663"/>
            <a:ext cx="8363857" cy="4801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C0C0C"/>
              </a:buClr>
              <a:buSzPts val="1600"/>
              <a:buFont typeface="Arial"/>
              <a:buNone/>
            </a:pPr>
            <a:r>
              <a:rPr lang="it-IT" b="1" i="1">
                <a:latin typeface="Proxima Nova Extrabold"/>
                <a:ea typeface="Proxima Nova Extrabold"/>
                <a:cs typeface="Proxima Nova Extrabold"/>
                <a:sym typeface="Proxima Nova Extrabold"/>
              </a:rPr>
              <a:t>Pourquoi la réforme de la LPP est essentielle </a:t>
            </a:r>
            <a:endParaRPr b="1" i="1">
              <a:latin typeface="Proxima Nova Extrabold"/>
              <a:ea typeface="Proxima Nova Extrabold"/>
              <a:cs typeface="Proxima Nova Extrabold"/>
              <a:sym typeface="Proxima Nova Extrabold"/>
            </a:endParaRPr>
          </a:p>
        </p:txBody>
      </p:sp>
      <p:sp>
        <p:nvSpPr>
          <p:cNvPr id="273" name="Google Shape;273;p14"/>
          <p:cNvSpPr txBox="1">
            <a:spLocks noGrp="1"/>
          </p:cNvSpPr>
          <p:nvPr>
            <p:ph type="body" idx="3"/>
          </p:nvPr>
        </p:nvSpPr>
        <p:spPr>
          <a:xfrm>
            <a:off x="5397842" y="1482787"/>
            <a:ext cx="5832389" cy="45705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Noto Sans Symbols"/>
              <a:buChar char="▪"/>
            </a:pPr>
            <a:r>
              <a:rPr lang="it-IT">
                <a:solidFill>
                  <a:srgbClr val="000000"/>
                </a:solidFill>
              </a:rPr>
              <a:t>L’</a:t>
            </a:r>
            <a:r>
              <a:rPr lang="it-IT" b="1">
                <a:solidFill>
                  <a:srgbClr val="000000"/>
                </a:solidFill>
              </a:rPr>
              <a:t>espérance de vie</a:t>
            </a:r>
            <a:r>
              <a:rPr lang="it-IT">
                <a:solidFill>
                  <a:srgbClr val="000000"/>
                </a:solidFill>
              </a:rPr>
              <a:t> </a:t>
            </a:r>
            <a:r>
              <a:rPr lang="it-IT" b="1">
                <a:solidFill>
                  <a:srgbClr val="000000"/>
                </a:solidFill>
              </a:rPr>
              <a:t>a augmenté</a:t>
            </a:r>
            <a:r>
              <a:rPr lang="it-IT">
                <a:solidFill>
                  <a:srgbClr val="000000"/>
                </a:solidFill>
              </a:rPr>
              <a:t>. Les taux d'intérêt et les rendements des placements ont baissé.</a:t>
            </a:r>
            <a:br>
              <a:rPr lang="it-IT" u="none" strike="noStrike" cap="none">
                <a:solidFill>
                  <a:srgbClr val="000000"/>
                </a:solidFill>
              </a:rPr>
            </a:br>
            <a:endParaRPr u="none" strike="noStrike" cap="none">
              <a:solidFill>
                <a:srgbClr val="000000"/>
              </a:solidFill>
            </a:endParaRPr>
          </a:p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Noto Sans Symbols"/>
              <a:buChar char="▪"/>
            </a:pPr>
            <a:r>
              <a:rPr lang="it-IT" b="1">
                <a:solidFill>
                  <a:srgbClr val="000000"/>
                </a:solidFill>
              </a:rPr>
              <a:t>Plus d’équité entre génération (réduction de la redistribution) et améliorations des rentes (temps partiels, femmes et travailleurs 50+).</a:t>
            </a:r>
            <a:endParaRPr/>
          </a:p>
          <a:p>
            <a:pPr marL="342900" marR="0" lvl="0" indent="-215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C0C0C"/>
              </a:buClr>
              <a:buSzPts val="2000"/>
              <a:buFont typeface="Noto Sans Symbols"/>
              <a:buNone/>
            </a:pPr>
            <a:endParaRPr b="0" i="0" u="none" strike="noStrike" cap="none">
              <a:solidFill>
                <a:srgbClr val="000000"/>
              </a:solidFill>
              <a:latin typeface="Proxima Nova"/>
              <a:ea typeface="Proxima Nova"/>
              <a:cs typeface="Proxima Nova"/>
              <a:sym typeface="Proxima Nova"/>
            </a:endParaRPr>
          </a:p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Noto Sans Symbols"/>
              <a:buChar char="▪"/>
            </a:pPr>
            <a:r>
              <a:rPr lang="it-IT" b="1">
                <a:solidFill>
                  <a:srgbClr val="000000"/>
                </a:solidFill>
              </a:rPr>
              <a:t>Compensation généreuse</a:t>
            </a:r>
            <a:r>
              <a:rPr lang="it-IT">
                <a:solidFill>
                  <a:srgbClr val="000000"/>
                </a:solidFill>
              </a:rPr>
              <a:t> pour la génération de transition.</a:t>
            </a:r>
            <a:endParaRPr/>
          </a:p>
          <a:p>
            <a:pPr marL="495300" marR="0" lvl="0" indent="-190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Noto Sans Symbols"/>
              <a:buNone/>
            </a:pPr>
            <a:endParaRPr b="1" i="0" u="none" strike="noStrike" cap="none">
              <a:solidFill>
                <a:srgbClr val="000000"/>
              </a:solidFill>
              <a:latin typeface="Proxima Nova"/>
              <a:ea typeface="Proxima Nova"/>
              <a:cs typeface="Proxima Nova"/>
              <a:sym typeface="Proxima Nova"/>
            </a:endParaRPr>
          </a:p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Noto Sans Symbols"/>
              <a:buChar char="▪"/>
            </a:pPr>
            <a:r>
              <a:rPr lang="it-IT" b="1">
                <a:solidFill>
                  <a:srgbClr val="000000"/>
                </a:solidFill>
              </a:rPr>
              <a:t>Les rentes sont garanties</a:t>
            </a:r>
            <a:r>
              <a:rPr lang="it-IT" b="1" i="0" u="none" strike="noStrike" cap="non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rPr>
              <a:t>.</a:t>
            </a:r>
            <a:r>
              <a:rPr lang="it-IT" b="1">
                <a:solidFill>
                  <a:srgbClr val="000000"/>
                </a:solidFill>
              </a:rPr>
              <a:t> </a:t>
            </a:r>
            <a:br>
              <a:rPr lang="it-IT" b="1">
                <a:solidFill>
                  <a:srgbClr val="000000"/>
                </a:solidFill>
              </a:rPr>
            </a:br>
            <a:r>
              <a:rPr lang="it-IT">
                <a:solidFill>
                  <a:srgbClr val="000000"/>
                </a:solidFill>
              </a:rPr>
              <a:t>Pour les jeunes</a:t>
            </a:r>
            <a:r>
              <a:rPr lang="it-IT" u="none" strike="noStrike" cap="none">
                <a:solidFill>
                  <a:srgbClr val="000000"/>
                </a:solidFill>
              </a:rPr>
              <a:t> &amp; plus âgés</a:t>
            </a:r>
            <a:r>
              <a:rPr lang="it-IT"/>
              <a:t>. Pour les bas salaires. Pour la classe moyenne.</a:t>
            </a:r>
            <a:endParaRPr/>
          </a:p>
        </p:txBody>
      </p:sp>
      <p:sp>
        <p:nvSpPr>
          <p:cNvPr id="274" name="Google Shape;274;p1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it-IT"/>
              <a:t>Oui à la réforme de la LPP</a:t>
            </a:r>
            <a:endParaRPr/>
          </a:p>
        </p:txBody>
      </p:sp>
      <p:sp>
        <p:nvSpPr>
          <p:cNvPr id="275" name="Google Shape;275;p1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it-IT"/>
              <a:t>20</a:t>
            </a:fld>
            <a:endParaRPr/>
          </a:p>
        </p:txBody>
      </p:sp>
      <p:sp>
        <p:nvSpPr>
          <p:cNvPr id="276" name="Google Shape;276;p14"/>
          <p:cNvSpPr/>
          <p:nvPr/>
        </p:nvSpPr>
        <p:spPr>
          <a:xfrm>
            <a:off x="870856" y="1482787"/>
            <a:ext cx="4114800" cy="3974584"/>
          </a:xfrm>
          <a:prstGeom prst="roundRect">
            <a:avLst>
              <a:gd name="adj" fmla="val 16667"/>
            </a:avLst>
          </a:prstGeom>
          <a:solidFill>
            <a:srgbClr val="A9D6C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7" name="Google Shape;277;p14"/>
          <p:cNvSpPr txBox="1"/>
          <p:nvPr/>
        </p:nvSpPr>
        <p:spPr>
          <a:xfrm>
            <a:off x="1064064" y="1714561"/>
            <a:ext cx="3770088" cy="9787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C0C0C"/>
              </a:buClr>
              <a:buSzPts val="4000"/>
              <a:buFont typeface="Arial"/>
              <a:buNone/>
            </a:pPr>
            <a:r>
              <a:rPr lang="it-IT" sz="4000" b="1" i="0" u="none" strike="noStrike" cap="none">
                <a:solidFill>
                  <a:srgbClr val="0C0C0C"/>
                </a:solidFill>
                <a:latin typeface="Proxima Nova"/>
                <a:ea typeface="Proxima Nova"/>
                <a:cs typeface="Proxima Nova"/>
                <a:sym typeface="Proxima Nova"/>
              </a:rPr>
              <a:t>Win-Win-Win</a:t>
            </a:r>
            <a:endParaRPr sz="4000" b="1" i="0" u="none" strike="noStrike" cap="none">
              <a:solidFill>
                <a:srgbClr val="0C0C0C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278" name="Google Shape;278;p14"/>
          <p:cNvSpPr txBox="1"/>
          <p:nvPr/>
        </p:nvSpPr>
        <p:spPr>
          <a:xfrm>
            <a:off x="1157041" y="2650308"/>
            <a:ext cx="3584134" cy="2423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C0C0C"/>
              </a:buClr>
              <a:buSzPts val="2000"/>
              <a:buFont typeface="Arial"/>
              <a:buNone/>
            </a:pPr>
            <a:r>
              <a:rPr lang="it-IT" sz="2000" b="1">
                <a:solidFill>
                  <a:srgbClr val="0C0C0C"/>
                </a:solidFill>
                <a:latin typeface="Proxima Nova"/>
                <a:ea typeface="Proxima Nova"/>
                <a:cs typeface="Proxima Nova"/>
                <a:sym typeface="Proxima Nova"/>
              </a:rPr>
              <a:t>positif pour les femmes, les temps partiel et les bas salaires</a:t>
            </a:r>
            <a:endParaRPr sz="2000" b="1" i="0" u="none" strike="noStrike" cap="none">
              <a:solidFill>
                <a:srgbClr val="0C0C0C"/>
              </a:solidFill>
              <a:latin typeface="Proxima Nova"/>
              <a:ea typeface="Proxima Nova"/>
              <a:cs typeface="Proxima Nova"/>
              <a:sym typeface="Proxima Nova"/>
            </a:endParaRPr>
          </a:p>
          <a:p>
            <a:pPr marL="0" marR="0" lvl="0" indent="0" algn="l" rtl="0">
              <a:lnSpc>
                <a:spcPct val="90000"/>
              </a:lnSpc>
              <a:spcBef>
                <a:spcPts val="2200"/>
              </a:spcBef>
              <a:spcAft>
                <a:spcPts val="0"/>
              </a:spcAft>
              <a:buClr>
                <a:srgbClr val="0C0C0C"/>
              </a:buClr>
              <a:buSzPts val="2000"/>
              <a:buFont typeface="Arial"/>
              <a:buNone/>
            </a:pPr>
            <a:r>
              <a:rPr lang="it-IT" sz="2000" b="1">
                <a:solidFill>
                  <a:srgbClr val="0C0C0C"/>
                </a:solidFill>
                <a:latin typeface="Proxima Nova"/>
                <a:ea typeface="Proxima Nova"/>
                <a:cs typeface="Proxima Nova"/>
                <a:sym typeface="Proxima Nova"/>
              </a:rPr>
              <a:t>positif pour les travailleurs 50+</a:t>
            </a:r>
            <a:endParaRPr sz="2000" b="1" i="0" u="none" strike="noStrike" cap="none">
              <a:solidFill>
                <a:srgbClr val="0C0C0C"/>
              </a:solidFill>
              <a:latin typeface="Proxima Nova"/>
              <a:ea typeface="Proxima Nova"/>
              <a:cs typeface="Proxima Nova"/>
              <a:sym typeface="Proxima Nova"/>
            </a:endParaRPr>
          </a:p>
          <a:p>
            <a:pPr marL="0" marR="0" lvl="0" indent="0" algn="l" rtl="0">
              <a:lnSpc>
                <a:spcPct val="90000"/>
              </a:lnSpc>
              <a:spcBef>
                <a:spcPts val="2200"/>
              </a:spcBef>
              <a:spcAft>
                <a:spcPts val="0"/>
              </a:spcAft>
              <a:buClr>
                <a:srgbClr val="0C0C0C"/>
              </a:buClr>
              <a:buSzPts val="2000"/>
              <a:buFont typeface="Arial"/>
              <a:buNone/>
            </a:pPr>
            <a:r>
              <a:rPr lang="it-IT" sz="2000" b="1">
                <a:solidFill>
                  <a:srgbClr val="0C0C0C"/>
                </a:solidFill>
                <a:latin typeface="Proxima Nova"/>
                <a:ea typeface="Proxima Nova"/>
                <a:cs typeface="Proxima Nova"/>
                <a:sym typeface="Proxima Nova"/>
              </a:rPr>
              <a:t>positif pour les jeunes</a:t>
            </a:r>
            <a:endParaRPr sz="2000" b="1" i="0" u="none" strike="noStrike" cap="none">
              <a:solidFill>
                <a:srgbClr val="0C0C0C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3" name="Google Shape;283;p17"/>
          <p:cNvSpPr txBox="1">
            <a:spLocks noGrp="1"/>
          </p:cNvSpPr>
          <p:nvPr>
            <p:ph type="title"/>
          </p:nvPr>
        </p:nvSpPr>
        <p:spPr>
          <a:xfrm>
            <a:off x="838198" y="999915"/>
            <a:ext cx="10515600" cy="7099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C0C0C"/>
              </a:buClr>
              <a:buSzPts val="2800"/>
              <a:buFont typeface="Proxima Nova"/>
              <a:buNone/>
            </a:pPr>
            <a:r>
              <a:rPr lang="it-IT" sz="2800"/>
              <a:t>6. Large alliance pour le compromis LPP</a:t>
            </a:r>
            <a:endParaRPr sz="2800"/>
          </a:p>
        </p:txBody>
      </p:sp>
      <p:sp>
        <p:nvSpPr>
          <p:cNvPr id="284" name="Google Shape;284;p1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it-IT"/>
              <a:t>Oui à la réforme de la LPP</a:t>
            </a:r>
            <a:endParaRPr/>
          </a:p>
        </p:txBody>
      </p:sp>
      <p:sp>
        <p:nvSpPr>
          <p:cNvPr id="285" name="Google Shape;285;p1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it-IT"/>
              <a:t>21</a:t>
            </a:fld>
            <a:endParaRPr/>
          </a:p>
        </p:txBody>
      </p:sp>
      <p:pic>
        <p:nvPicPr>
          <p:cNvPr id="286" name="Google Shape;286;p17" descr="Home | Schweizerischer Pensionskassenverband ASIP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348027" y="3210467"/>
            <a:ext cx="1046561" cy="571478"/>
          </a:xfrm>
          <a:prstGeom prst="rect">
            <a:avLst/>
          </a:prstGeom>
          <a:noFill/>
          <a:ln>
            <a:noFill/>
          </a:ln>
        </p:spPr>
      </p:pic>
      <p:pic>
        <p:nvPicPr>
          <p:cNvPr id="287" name="Google Shape;287;p17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4727582" y="3051482"/>
            <a:ext cx="1968601" cy="673135"/>
          </a:xfrm>
          <a:prstGeom prst="rect">
            <a:avLst/>
          </a:prstGeom>
          <a:noFill/>
          <a:ln>
            <a:noFill/>
          </a:ln>
        </p:spPr>
      </p:pic>
      <p:pic>
        <p:nvPicPr>
          <p:cNvPr id="288" name="Google Shape;288;p17" descr="Ein Bild, das Text, Schrift, Logo, Grafiken enthält.&#10;&#10;Automatisch generierte Beschreibung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157397" y="4412872"/>
            <a:ext cx="1700119" cy="321874"/>
          </a:xfrm>
          <a:prstGeom prst="rect">
            <a:avLst/>
          </a:prstGeom>
          <a:noFill/>
          <a:ln>
            <a:noFill/>
          </a:ln>
        </p:spPr>
      </p:pic>
      <p:pic>
        <p:nvPicPr>
          <p:cNvPr id="289" name="Google Shape;289;p17" descr="Ein Bild, das Grafiken, Design enthält.&#10;&#10;Automatisch generierte Beschreibung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3774485" y="4204367"/>
            <a:ext cx="2263149" cy="598449"/>
          </a:xfrm>
          <a:prstGeom prst="rect">
            <a:avLst/>
          </a:prstGeom>
          <a:noFill/>
          <a:ln>
            <a:noFill/>
          </a:ln>
        </p:spPr>
      </p:pic>
      <p:pic>
        <p:nvPicPr>
          <p:cNvPr id="290" name="Google Shape;290;p17" descr="Ein Bild, das Text, Schrift, Quittung, weiß enthält.&#10;&#10;Automatisch generierte Beschreibung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4727582" y="5464048"/>
            <a:ext cx="2263149" cy="394037"/>
          </a:xfrm>
          <a:prstGeom prst="rect">
            <a:avLst/>
          </a:prstGeom>
          <a:noFill/>
          <a:ln>
            <a:noFill/>
          </a:ln>
        </p:spPr>
      </p:pic>
      <p:pic>
        <p:nvPicPr>
          <p:cNvPr id="291" name="Google Shape;291;p17" descr="Ein Bild, das Grafiken, Grafikdesign, Screenshot, Schrift enthält.&#10;&#10;Automatisch generierte Beschreibung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7273612" y="4497695"/>
            <a:ext cx="1965245" cy="383837"/>
          </a:xfrm>
          <a:prstGeom prst="rect">
            <a:avLst/>
          </a:prstGeom>
          <a:noFill/>
          <a:ln>
            <a:noFill/>
          </a:ln>
        </p:spPr>
      </p:pic>
      <p:pic>
        <p:nvPicPr>
          <p:cNvPr id="292" name="Google Shape;292;p17" descr="Ein Bild, das Text, Schrift, Grafiken, Logo enthält.&#10;&#10;Automatisch generierte Beschreibung"/>
          <p:cNvPicPr preferRelativeResize="0"/>
          <p:nvPr/>
        </p:nvPicPr>
        <p:blipFill rotWithShape="1">
          <a:blip r:embed="rId9">
            <a:alphaModFix/>
          </a:blip>
          <a:srcRect/>
          <a:stretch/>
        </p:blipFill>
        <p:spPr>
          <a:xfrm>
            <a:off x="8394588" y="5405889"/>
            <a:ext cx="2039112" cy="597408"/>
          </a:xfrm>
          <a:prstGeom prst="rect">
            <a:avLst/>
          </a:prstGeom>
          <a:noFill/>
          <a:ln>
            <a:noFill/>
          </a:ln>
        </p:spPr>
      </p:pic>
      <p:pic>
        <p:nvPicPr>
          <p:cNvPr id="293" name="Google Shape;293;p17"/>
          <p:cNvPicPr preferRelativeResize="0"/>
          <p:nvPr/>
        </p:nvPicPr>
        <p:blipFill rotWithShape="1">
          <a:blip r:embed="rId10">
            <a:alphaModFix/>
          </a:blip>
          <a:srcRect/>
          <a:stretch/>
        </p:blipFill>
        <p:spPr>
          <a:xfrm>
            <a:off x="1319982" y="5097647"/>
            <a:ext cx="1807458" cy="873504"/>
          </a:xfrm>
          <a:prstGeom prst="rect">
            <a:avLst/>
          </a:prstGeom>
          <a:noFill/>
          <a:ln>
            <a:noFill/>
          </a:ln>
        </p:spPr>
      </p:pic>
      <p:pic>
        <p:nvPicPr>
          <p:cNvPr id="294" name="Google Shape;294;p17"/>
          <p:cNvPicPr preferRelativeResize="0"/>
          <p:nvPr/>
        </p:nvPicPr>
        <p:blipFill>
          <a:blip r:embed="rId11">
            <a:alphaModFix/>
          </a:blip>
          <a:stretch>
            <a:fillRect/>
          </a:stretch>
        </p:blipFill>
        <p:spPr>
          <a:xfrm>
            <a:off x="882582" y="1835314"/>
            <a:ext cx="1488323" cy="11277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95" name="Google Shape;295;p17"/>
          <p:cNvPicPr preferRelativeResize="0"/>
          <p:nvPr/>
        </p:nvPicPr>
        <p:blipFill>
          <a:blip r:embed="rId12">
            <a:alphaModFix/>
          </a:blip>
          <a:stretch>
            <a:fillRect/>
          </a:stretch>
        </p:blipFill>
        <p:spPr>
          <a:xfrm>
            <a:off x="2919588" y="2257889"/>
            <a:ext cx="2039100" cy="2826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96" name="Google Shape;296;p17"/>
          <p:cNvPicPr preferRelativeResize="0"/>
          <p:nvPr/>
        </p:nvPicPr>
        <p:blipFill>
          <a:blip r:embed="rId13">
            <a:alphaModFix/>
          </a:blip>
          <a:stretch>
            <a:fillRect/>
          </a:stretch>
        </p:blipFill>
        <p:spPr>
          <a:xfrm>
            <a:off x="5364375" y="2053479"/>
            <a:ext cx="1818725" cy="727495"/>
          </a:xfrm>
          <a:prstGeom prst="rect">
            <a:avLst/>
          </a:prstGeom>
          <a:noFill/>
          <a:ln>
            <a:noFill/>
          </a:ln>
        </p:spPr>
      </p:pic>
      <p:pic>
        <p:nvPicPr>
          <p:cNvPr id="297" name="Google Shape;297;p17"/>
          <p:cNvPicPr preferRelativeResize="0"/>
          <p:nvPr/>
        </p:nvPicPr>
        <p:blipFill>
          <a:blip r:embed="rId14">
            <a:alphaModFix/>
          </a:blip>
          <a:stretch>
            <a:fillRect/>
          </a:stretch>
        </p:blipFill>
        <p:spPr>
          <a:xfrm>
            <a:off x="7552164" y="1835323"/>
            <a:ext cx="1408121" cy="9296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98" name="Google Shape;298;p17"/>
          <p:cNvPicPr preferRelativeResize="0"/>
          <p:nvPr/>
        </p:nvPicPr>
        <p:blipFill>
          <a:blip r:embed="rId15">
            <a:alphaModFix/>
          </a:blip>
          <a:stretch>
            <a:fillRect/>
          </a:stretch>
        </p:blipFill>
        <p:spPr>
          <a:xfrm>
            <a:off x="9554925" y="1721312"/>
            <a:ext cx="1433980" cy="13557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99" name="Google Shape;299;p17"/>
          <p:cNvPicPr preferRelativeResize="0"/>
          <p:nvPr/>
        </p:nvPicPr>
        <p:blipFill>
          <a:blip r:embed="rId16">
            <a:alphaModFix/>
          </a:blip>
          <a:stretch>
            <a:fillRect/>
          </a:stretch>
        </p:blipFill>
        <p:spPr>
          <a:xfrm>
            <a:off x="838200" y="3287214"/>
            <a:ext cx="1807475" cy="652186"/>
          </a:xfrm>
          <a:prstGeom prst="rect">
            <a:avLst/>
          </a:prstGeom>
          <a:noFill/>
          <a:ln>
            <a:noFill/>
          </a:ln>
        </p:spPr>
      </p:pic>
      <p:pic>
        <p:nvPicPr>
          <p:cNvPr id="300" name="Google Shape;300;p17"/>
          <p:cNvPicPr preferRelativeResize="0"/>
          <p:nvPr/>
        </p:nvPicPr>
        <p:blipFill>
          <a:blip r:embed="rId17">
            <a:alphaModFix/>
          </a:blip>
          <a:stretch>
            <a:fillRect/>
          </a:stretch>
        </p:blipFill>
        <p:spPr>
          <a:xfrm>
            <a:off x="3269625" y="2826687"/>
            <a:ext cx="1339050" cy="1339050"/>
          </a:xfrm>
          <a:prstGeom prst="rect">
            <a:avLst/>
          </a:prstGeom>
          <a:noFill/>
          <a:ln>
            <a:noFill/>
          </a:ln>
        </p:spPr>
      </p:pic>
      <p:pic>
        <p:nvPicPr>
          <p:cNvPr id="301" name="Google Shape;301;p17"/>
          <p:cNvPicPr preferRelativeResize="0"/>
          <p:nvPr/>
        </p:nvPicPr>
        <p:blipFill>
          <a:blip r:embed="rId18">
            <a:alphaModFix/>
          </a:blip>
          <a:stretch>
            <a:fillRect/>
          </a:stretch>
        </p:blipFill>
        <p:spPr>
          <a:xfrm>
            <a:off x="8960275" y="3276375"/>
            <a:ext cx="2160770" cy="7099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6" name="Google Shape;306;p3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740225"/>
            <a:ext cx="11887201" cy="563541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1" name="Google Shape;311;p22"/>
          <p:cNvSpPr txBox="1">
            <a:spLocks noGrp="1"/>
          </p:cNvSpPr>
          <p:nvPr>
            <p:ph type="ctrTitle"/>
          </p:nvPr>
        </p:nvSpPr>
        <p:spPr>
          <a:xfrm>
            <a:off x="1524000" y="1970901"/>
            <a:ext cx="9144000" cy="11553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Proxima Nova"/>
              <a:buNone/>
            </a:pPr>
            <a:r>
              <a:rPr lang="it-IT">
                <a:solidFill>
                  <a:schemeClr val="lt1"/>
                </a:solidFill>
              </a:rPr>
              <a:t>Un grand merci!</a:t>
            </a:r>
            <a:endParaRPr>
              <a:solidFill>
                <a:schemeClr val="lt1"/>
              </a:solidFill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F148605-7D2F-2474-ED3D-BEAA1C4C50A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65850"/>
          <a:stretch/>
        </p:blipFill>
        <p:spPr>
          <a:xfrm>
            <a:off x="4235450" y="3126259"/>
            <a:ext cx="3721100" cy="1292773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6" name="Google Shape;116;p3"/>
          <p:cNvPicPr preferRelativeResize="0"/>
          <p:nvPr/>
        </p:nvPicPr>
        <p:blipFill rotWithShape="1">
          <a:blip r:embed="rId3">
            <a:alphaModFix/>
          </a:blip>
          <a:srcRect l="-118"/>
          <a:stretch/>
        </p:blipFill>
        <p:spPr>
          <a:xfrm>
            <a:off x="-14434" y="0"/>
            <a:ext cx="12206433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17" name="Google Shape;117;p3"/>
          <p:cNvSpPr txBox="1">
            <a:spLocks noGrp="1"/>
          </p:cNvSpPr>
          <p:nvPr>
            <p:ph type="ctrTitle"/>
          </p:nvPr>
        </p:nvSpPr>
        <p:spPr>
          <a:xfrm>
            <a:off x="6678000" y="1483360"/>
            <a:ext cx="4908754" cy="3891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Proxima Nova"/>
              <a:buNone/>
            </a:pPr>
            <a:r>
              <a:rPr lang="it-IT" sz="3200" dirty="0">
                <a:solidFill>
                  <a:schemeClr val="dk1"/>
                </a:solidFill>
                <a:latin typeface="Proxima Nova" panose="02000506030000020004" pitchFamily="2" charset="0"/>
              </a:rPr>
              <a:t>… </a:t>
            </a:r>
            <a:r>
              <a:rPr lang="it-IT" sz="3200" dirty="0">
                <a:latin typeface="Proxima Nova" panose="02000506030000020004" pitchFamily="2" charset="0"/>
                <a:ea typeface="Arial"/>
                <a:cs typeface="Arial"/>
                <a:sym typeface="Arial"/>
              </a:rPr>
              <a:t>mais la </a:t>
            </a:r>
            <a:r>
              <a:rPr lang="it-IT" sz="3200" dirty="0" err="1">
                <a:latin typeface="Proxima Nova" panose="02000506030000020004" pitchFamily="2" charset="0"/>
                <a:ea typeface="Arial"/>
                <a:cs typeface="Arial"/>
                <a:sym typeface="Arial"/>
              </a:rPr>
              <a:t>société</a:t>
            </a:r>
            <a:r>
              <a:rPr lang="it-IT" sz="3200" dirty="0">
                <a:latin typeface="Proxima Nova" panose="02000506030000020004" pitchFamily="2" charset="0"/>
                <a:ea typeface="Arial"/>
                <a:cs typeface="Arial"/>
                <a:sym typeface="Arial"/>
              </a:rPr>
              <a:t> et le </a:t>
            </a:r>
            <a:r>
              <a:rPr lang="it-IT" sz="3200" dirty="0" err="1">
                <a:latin typeface="Proxima Nova" panose="02000506030000020004" pitchFamily="2" charset="0"/>
                <a:ea typeface="Arial"/>
                <a:cs typeface="Arial"/>
                <a:sym typeface="Arial"/>
              </a:rPr>
              <a:t>marché</a:t>
            </a:r>
            <a:r>
              <a:rPr lang="it-IT" sz="3200" dirty="0">
                <a:latin typeface="Proxima Nova" panose="02000506030000020004" pitchFamily="2" charset="0"/>
                <a:ea typeface="Arial"/>
                <a:cs typeface="Arial"/>
                <a:sym typeface="Arial"/>
              </a:rPr>
              <a:t> </a:t>
            </a:r>
            <a:r>
              <a:rPr lang="it-IT" sz="3200" dirty="0" err="1">
                <a:latin typeface="Proxima Nova" panose="02000506030000020004" pitchFamily="2" charset="0"/>
                <a:ea typeface="Arial"/>
                <a:cs typeface="Arial"/>
                <a:sym typeface="Arial"/>
              </a:rPr>
              <a:t>du</a:t>
            </a:r>
            <a:r>
              <a:rPr lang="it-IT" sz="3200" dirty="0">
                <a:latin typeface="Proxima Nova" panose="02000506030000020004" pitchFamily="2" charset="0"/>
                <a:ea typeface="Arial"/>
                <a:cs typeface="Arial"/>
                <a:sym typeface="Arial"/>
              </a:rPr>
              <a:t> </a:t>
            </a:r>
            <a:r>
              <a:rPr lang="it-IT" sz="3200" dirty="0" err="1">
                <a:latin typeface="Proxima Nova" panose="02000506030000020004" pitchFamily="2" charset="0"/>
                <a:ea typeface="Arial"/>
                <a:cs typeface="Arial"/>
                <a:sym typeface="Arial"/>
              </a:rPr>
              <a:t>travail</a:t>
            </a:r>
            <a:r>
              <a:rPr lang="it-IT" sz="3200" dirty="0">
                <a:latin typeface="Proxima Nova" panose="02000506030000020004" pitchFamily="2" charset="0"/>
                <a:ea typeface="Arial"/>
                <a:cs typeface="Arial"/>
                <a:sym typeface="Arial"/>
              </a:rPr>
              <a:t> </a:t>
            </a:r>
            <a:r>
              <a:rPr lang="it-IT" sz="3200" dirty="0" err="1">
                <a:latin typeface="Proxima Nova" panose="02000506030000020004" pitchFamily="2" charset="0"/>
                <a:ea typeface="Arial"/>
                <a:cs typeface="Arial"/>
                <a:sym typeface="Arial"/>
              </a:rPr>
              <a:t>ont</a:t>
            </a:r>
            <a:r>
              <a:rPr lang="it-IT" sz="3200" dirty="0">
                <a:latin typeface="Proxima Nova" panose="02000506030000020004" pitchFamily="2" charset="0"/>
                <a:ea typeface="Arial"/>
                <a:cs typeface="Arial"/>
                <a:sym typeface="Arial"/>
              </a:rPr>
              <a:t> </a:t>
            </a:r>
            <a:r>
              <a:rPr lang="it-IT" sz="3200" dirty="0" err="1">
                <a:latin typeface="Proxima Nova" panose="02000506030000020004" pitchFamily="2" charset="0"/>
                <a:ea typeface="Arial"/>
                <a:cs typeface="Arial"/>
                <a:sym typeface="Arial"/>
              </a:rPr>
              <a:t>considérablement</a:t>
            </a:r>
            <a:r>
              <a:rPr lang="it-IT" sz="3200" dirty="0">
                <a:latin typeface="Proxima Nova" panose="02000506030000020004" pitchFamily="2" charset="0"/>
                <a:ea typeface="Arial"/>
                <a:cs typeface="Arial"/>
                <a:sym typeface="Arial"/>
              </a:rPr>
              <a:t> </a:t>
            </a:r>
            <a:r>
              <a:rPr lang="it-IT" sz="3200" dirty="0" err="1">
                <a:latin typeface="Proxima Nova" panose="02000506030000020004" pitchFamily="2" charset="0"/>
                <a:ea typeface="Arial"/>
                <a:cs typeface="Arial"/>
                <a:sym typeface="Arial"/>
              </a:rPr>
              <a:t>évolué</a:t>
            </a:r>
            <a:r>
              <a:rPr lang="it-IT" sz="3200" dirty="0">
                <a:latin typeface="Proxima Nova" panose="02000506030000020004" pitchFamily="2" charset="0"/>
                <a:ea typeface="Arial"/>
                <a:cs typeface="Arial"/>
                <a:sym typeface="Arial"/>
              </a:rPr>
              <a:t> </a:t>
            </a:r>
            <a:r>
              <a:rPr lang="it-IT" sz="3200" dirty="0" err="1">
                <a:latin typeface="Proxima Nova" panose="02000506030000020004" pitchFamily="2" charset="0"/>
                <a:ea typeface="Arial"/>
                <a:cs typeface="Arial"/>
                <a:sym typeface="Arial"/>
              </a:rPr>
              <a:t>au</a:t>
            </a:r>
            <a:r>
              <a:rPr lang="it-IT" sz="3200" dirty="0">
                <a:latin typeface="Proxima Nova" panose="02000506030000020004" pitchFamily="2" charset="0"/>
                <a:ea typeface="Arial"/>
                <a:cs typeface="Arial"/>
                <a:sym typeface="Arial"/>
              </a:rPr>
              <a:t> </a:t>
            </a:r>
            <a:r>
              <a:rPr lang="it-IT" sz="3200" dirty="0" err="1">
                <a:latin typeface="Proxima Nova" panose="02000506030000020004" pitchFamily="2" charset="0"/>
                <a:ea typeface="Arial"/>
                <a:cs typeface="Arial"/>
                <a:sym typeface="Arial"/>
              </a:rPr>
              <a:t>cours</a:t>
            </a:r>
            <a:r>
              <a:rPr lang="it-IT" sz="3200" dirty="0">
                <a:latin typeface="Proxima Nova" panose="02000506030000020004" pitchFamily="2" charset="0"/>
                <a:ea typeface="Arial"/>
                <a:cs typeface="Arial"/>
                <a:sym typeface="Arial"/>
              </a:rPr>
              <a:t> </a:t>
            </a:r>
            <a:r>
              <a:rPr lang="it-IT" sz="3200" dirty="0" err="1">
                <a:latin typeface="Proxima Nova" panose="02000506030000020004" pitchFamily="2" charset="0"/>
                <a:ea typeface="Arial"/>
                <a:cs typeface="Arial"/>
                <a:sym typeface="Arial"/>
              </a:rPr>
              <a:t>des</a:t>
            </a:r>
            <a:endParaRPr sz="3200" dirty="0">
              <a:latin typeface="Proxima Nova" panose="02000506030000020004" pitchFamily="2" charset="0"/>
              <a:ea typeface="Arial"/>
              <a:cs typeface="Arial"/>
              <a:sym typeface="Arial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it-IT" sz="3200" dirty="0">
                <a:latin typeface="Proxima Nova" panose="02000506030000020004" pitchFamily="2" charset="0"/>
                <a:ea typeface="Arial"/>
                <a:cs typeface="Arial"/>
                <a:sym typeface="Arial"/>
              </a:rPr>
              <a:t>20 </a:t>
            </a:r>
            <a:r>
              <a:rPr lang="it-IT" sz="3200" dirty="0" err="1">
                <a:latin typeface="Proxima Nova" panose="02000506030000020004" pitchFamily="2" charset="0"/>
                <a:ea typeface="Arial"/>
                <a:cs typeface="Arial"/>
                <a:sym typeface="Arial"/>
              </a:rPr>
              <a:t>dernières</a:t>
            </a:r>
            <a:r>
              <a:rPr lang="it-IT" sz="3200" dirty="0">
                <a:latin typeface="Proxima Nova" panose="02000506030000020004" pitchFamily="2" charset="0"/>
                <a:ea typeface="Arial"/>
                <a:cs typeface="Arial"/>
                <a:sym typeface="Arial"/>
              </a:rPr>
              <a:t> </a:t>
            </a:r>
            <a:r>
              <a:rPr lang="it-IT" sz="3200" dirty="0" err="1">
                <a:latin typeface="Proxima Nova" panose="02000506030000020004" pitchFamily="2" charset="0"/>
                <a:ea typeface="Arial"/>
                <a:cs typeface="Arial"/>
                <a:sym typeface="Arial"/>
              </a:rPr>
              <a:t>années</a:t>
            </a:r>
            <a:r>
              <a:rPr lang="it-IT" sz="3200" dirty="0">
                <a:latin typeface="Proxima Nova" panose="02000506030000020004" pitchFamily="2" charset="0"/>
                <a:ea typeface="Arial"/>
                <a:cs typeface="Arial"/>
                <a:sym typeface="Arial"/>
              </a:rPr>
              <a:t>.</a:t>
            </a:r>
            <a:endParaRPr sz="3200" dirty="0">
              <a:latin typeface="Proxima Nova" panose="02000506030000020004" pitchFamily="2" charset="0"/>
              <a:ea typeface="Arial"/>
              <a:cs typeface="Arial"/>
              <a:sym typeface="Arial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3200" dirty="0">
              <a:latin typeface="Proxima Nova" panose="02000506030000020004" pitchFamily="2" charset="0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Proxima Nova"/>
              <a:buNone/>
            </a:pPr>
            <a:r>
              <a:rPr lang="it-IT" sz="3200" dirty="0">
                <a:latin typeface="Proxima Nova" panose="02000506030000020004" pitchFamily="2" charset="0"/>
                <a:ea typeface="Arial"/>
                <a:cs typeface="Arial"/>
                <a:sym typeface="Arial"/>
              </a:rPr>
              <a:t>Il </a:t>
            </a:r>
            <a:r>
              <a:rPr lang="it-IT" sz="3200" dirty="0" err="1">
                <a:latin typeface="Proxima Nova" panose="02000506030000020004" pitchFamily="2" charset="0"/>
                <a:ea typeface="Arial"/>
                <a:cs typeface="Arial"/>
                <a:sym typeface="Arial"/>
              </a:rPr>
              <a:t>faut</a:t>
            </a:r>
            <a:r>
              <a:rPr lang="it-IT" sz="3200" dirty="0">
                <a:latin typeface="Proxima Nova" panose="02000506030000020004" pitchFamily="2" charset="0"/>
                <a:ea typeface="Arial"/>
                <a:cs typeface="Arial"/>
                <a:sym typeface="Arial"/>
              </a:rPr>
              <a:t> </a:t>
            </a:r>
            <a:r>
              <a:rPr lang="it-IT" sz="3200" dirty="0" err="1">
                <a:latin typeface="Proxima Nova" panose="02000506030000020004" pitchFamily="2" charset="0"/>
                <a:ea typeface="Arial"/>
                <a:cs typeface="Arial"/>
                <a:sym typeface="Arial"/>
              </a:rPr>
              <a:t>adapter</a:t>
            </a:r>
            <a:r>
              <a:rPr lang="it-IT" sz="3200" dirty="0">
                <a:latin typeface="Proxima Nova" panose="02000506030000020004" pitchFamily="2" charset="0"/>
                <a:ea typeface="Arial"/>
                <a:cs typeface="Arial"/>
                <a:sym typeface="Arial"/>
              </a:rPr>
              <a:t> la LPP à son </a:t>
            </a:r>
            <a:r>
              <a:rPr lang="it-IT" sz="3200" dirty="0" err="1">
                <a:latin typeface="Proxima Nova" panose="02000506030000020004" pitchFamily="2" charset="0"/>
                <a:ea typeface="Arial"/>
                <a:cs typeface="Arial"/>
                <a:sym typeface="Arial"/>
              </a:rPr>
              <a:t>temps</a:t>
            </a:r>
            <a:r>
              <a:rPr lang="it-IT" sz="3200" dirty="0">
                <a:latin typeface="Proxima Nova" panose="02000506030000020004" pitchFamily="2" charset="0"/>
                <a:ea typeface="Arial"/>
                <a:cs typeface="Arial"/>
                <a:sym typeface="Arial"/>
              </a:rPr>
              <a:t> !</a:t>
            </a:r>
            <a:r>
              <a:rPr lang="it-IT" sz="3200" dirty="0">
                <a:solidFill>
                  <a:srgbClr val="FFFFFF"/>
                </a:solidFill>
                <a:latin typeface="Proxima Nova" panose="02000506030000020004" pitchFamily="2" charset="0"/>
                <a:ea typeface="Arial"/>
                <a:cs typeface="Arial"/>
                <a:sym typeface="Arial"/>
              </a:rPr>
              <a:t> </a:t>
            </a:r>
            <a:endParaRPr dirty="0">
              <a:latin typeface="Proxima Nova" panose="02000506030000020004" pitchFamily="2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Google Shape;122;p4"/>
          <p:cNvSpPr txBox="1">
            <a:spLocks noGrp="1"/>
          </p:cNvSpPr>
          <p:nvPr>
            <p:ph type="title"/>
          </p:nvPr>
        </p:nvSpPr>
        <p:spPr>
          <a:xfrm>
            <a:off x="838198" y="999915"/>
            <a:ext cx="10515600" cy="7099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C0C0C"/>
              </a:buClr>
              <a:buSzPts val="4000"/>
              <a:buFont typeface="Proxima Nova"/>
              <a:buNone/>
            </a:pPr>
            <a:r>
              <a:rPr lang="it-IT"/>
              <a:t>Contenu</a:t>
            </a:r>
            <a:endParaRPr/>
          </a:p>
        </p:txBody>
      </p:sp>
      <p:sp>
        <p:nvSpPr>
          <p:cNvPr id="123" name="Google Shape;123;p4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514350" lvl="0" indent="-514350" algn="l" rtl="0">
              <a:lnSpc>
                <a:spcPct val="90000"/>
              </a:lnSpc>
              <a:spcBef>
                <a:spcPts val="2200"/>
              </a:spcBef>
              <a:spcAft>
                <a:spcPts val="0"/>
              </a:spcAft>
              <a:buClr>
                <a:srgbClr val="0C0C0C"/>
              </a:buClr>
              <a:buSzPts val="2400"/>
              <a:buFont typeface="Proxima Nova"/>
              <a:buAutoNum type="arabicPeriod"/>
            </a:pPr>
            <a:r>
              <a:rPr lang="it-IT" b="1"/>
              <a:t>Les défis de la prévoyance vieillesse</a:t>
            </a:r>
            <a:endParaRPr b="1"/>
          </a:p>
          <a:p>
            <a:pPr marL="514350" lvl="0" indent="-514350" algn="l" rtl="0">
              <a:lnSpc>
                <a:spcPct val="90000"/>
              </a:lnSpc>
              <a:spcBef>
                <a:spcPts val="2200"/>
              </a:spcBef>
              <a:spcAft>
                <a:spcPts val="0"/>
              </a:spcAft>
              <a:buClr>
                <a:srgbClr val="0C0C0C"/>
              </a:buClr>
              <a:buSzPts val="2400"/>
              <a:buFont typeface="Proxima Nova"/>
              <a:buAutoNum type="arabicPeriod"/>
            </a:pPr>
            <a:r>
              <a:rPr lang="it-IT" b="1"/>
              <a:t>La réforme de la LPP: un b</a:t>
            </a:r>
            <a:r>
              <a:rPr lang="it-IT" b="1">
                <a:highlight>
                  <a:schemeClr val="lt1"/>
                </a:highlight>
              </a:rPr>
              <a:t>on compromis</a:t>
            </a:r>
            <a:endParaRPr b="1">
              <a:highlight>
                <a:schemeClr val="lt1"/>
              </a:highlight>
            </a:endParaRPr>
          </a:p>
          <a:p>
            <a:pPr marL="514350" lvl="0" indent="-514350" algn="l" rtl="0">
              <a:lnSpc>
                <a:spcPct val="90000"/>
              </a:lnSpc>
              <a:spcBef>
                <a:spcPts val="2200"/>
              </a:spcBef>
              <a:spcAft>
                <a:spcPts val="0"/>
              </a:spcAft>
              <a:buClr>
                <a:srgbClr val="0C0C0C"/>
              </a:buClr>
              <a:buSzPts val="2400"/>
              <a:buFont typeface="Proxima Nova"/>
              <a:buAutoNum type="arabicPeriod"/>
            </a:pPr>
            <a:r>
              <a:rPr lang="it-IT" b="1">
                <a:highlight>
                  <a:schemeClr val="lt1"/>
                </a:highlight>
              </a:rPr>
              <a:t>Faits et chiffres en faveur de la réforme</a:t>
            </a:r>
            <a:endParaRPr b="1">
              <a:highlight>
                <a:schemeClr val="lt1"/>
              </a:highlight>
            </a:endParaRPr>
          </a:p>
          <a:p>
            <a:pPr marL="514350" lvl="0" indent="-514350" algn="l" rtl="0">
              <a:lnSpc>
                <a:spcPct val="90000"/>
              </a:lnSpc>
              <a:spcBef>
                <a:spcPts val="2200"/>
              </a:spcBef>
              <a:spcAft>
                <a:spcPts val="0"/>
              </a:spcAft>
              <a:buSzPts val="2400"/>
              <a:buFont typeface="Proxima Nova"/>
              <a:buAutoNum type="arabicPeriod"/>
            </a:pPr>
            <a:r>
              <a:rPr lang="it-IT" b="1">
                <a:highlight>
                  <a:schemeClr val="lt1"/>
                </a:highlight>
              </a:rPr>
              <a:t>Le modèle suisse des 3 piliers a fait ses preuves</a:t>
            </a:r>
            <a:endParaRPr b="1">
              <a:highlight>
                <a:schemeClr val="lt1"/>
              </a:highlight>
            </a:endParaRPr>
          </a:p>
          <a:p>
            <a:pPr marL="514350" lvl="0" indent="-514350" algn="l" rtl="0">
              <a:lnSpc>
                <a:spcPct val="90000"/>
              </a:lnSpc>
              <a:spcBef>
                <a:spcPts val="2200"/>
              </a:spcBef>
              <a:spcAft>
                <a:spcPts val="0"/>
              </a:spcAft>
              <a:buSzPts val="2400"/>
              <a:buFont typeface="Proxima Nova"/>
              <a:buAutoNum type="arabicPeriod"/>
            </a:pPr>
            <a:r>
              <a:rPr lang="it-IT" b="1">
                <a:highlight>
                  <a:schemeClr val="lt1"/>
                </a:highlight>
              </a:rPr>
              <a:t>Fausse propagande des opposants</a:t>
            </a:r>
            <a:endParaRPr b="1">
              <a:highlight>
                <a:schemeClr val="lt1"/>
              </a:highlight>
            </a:endParaRPr>
          </a:p>
          <a:p>
            <a:pPr marL="514350" lvl="0" indent="-514350" algn="l" rtl="0">
              <a:lnSpc>
                <a:spcPct val="90000"/>
              </a:lnSpc>
              <a:spcBef>
                <a:spcPts val="2200"/>
              </a:spcBef>
              <a:spcAft>
                <a:spcPts val="0"/>
              </a:spcAft>
              <a:buClr>
                <a:srgbClr val="0C0C0C"/>
              </a:buClr>
              <a:buSzPts val="2400"/>
              <a:buFont typeface="Proxima Nova"/>
              <a:buAutoNum type="arabicPeriod"/>
            </a:pPr>
            <a:r>
              <a:rPr lang="it-IT" b="1">
                <a:highlight>
                  <a:schemeClr val="lt1"/>
                </a:highlight>
              </a:rPr>
              <a:t>Large alliance pour le compromis LPP</a:t>
            </a:r>
            <a:endParaRPr b="1">
              <a:highlight>
                <a:schemeClr val="lt1"/>
              </a:highlight>
            </a:endParaRPr>
          </a:p>
        </p:txBody>
      </p:sp>
      <p:sp>
        <p:nvSpPr>
          <p:cNvPr id="124" name="Google Shape;124;p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it-IT"/>
              <a:t>Oui à la réforme de la LPP</a:t>
            </a:r>
            <a:endParaRPr/>
          </a:p>
        </p:txBody>
      </p:sp>
      <p:sp>
        <p:nvSpPr>
          <p:cNvPr id="125" name="Google Shape;125;p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it-IT"/>
              <a:t>4</a:t>
            </a:fld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Google Shape;130;p23"/>
          <p:cNvSpPr txBox="1">
            <a:spLocks noGrp="1"/>
          </p:cNvSpPr>
          <p:nvPr>
            <p:ph type="ctrTitle"/>
          </p:nvPr>
        </p:nvSpPr>
        <p:spPr>
          <a:xfrm>
            <a:off x="1524000" y="2273642"/>
            <a:ext cx="9144000" cy="16742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 fontScale="90000"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Proxima Nova"/>
              <a:buNone/>
            </a:pPr>
            <a:r>
              <a:rPr lang="it-IT">
                <a:solidFill>
                  <a:schemeClr val="lt1"/>
                </a:solidFill>
              </a:rPr>
              <a:t>1. Les défis de la </a:t>
            </a:r>
            <a:endParaRPr>
              <a:solidFill>
                <a:schemeClr val="lt1"/>
              </a:solidFill>
            </a:endParaRPr>
          </a:p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Proxima Nova"/>
              <a:buNone/>
            </a:pPr>
            <a:r>
              <a:rPr lang="it-IT">
                <a:solidFill>
                  <a:schemeClr val="lt1"/>
                </a:solidFill>
              </a:rPr>
              <a:t>prévoyance vieillesse</a:t>
            </a:r>
            <a:endParaRPr>
              <a:solidFill>
                <a:schemeClr val="lt1"/>
              </a:solidFill>
            </a:endParaRPr>
          </a:p>
        </p:txBody>
      </p:sp>
      <p:sp>
        <p:nvSpPr>
          <p:cNvPr id="131" name="Google Shape;131;p2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it-IT"/>
              <a:t>Oui à la réforme de la LPP</a:t>
            </a:r>
            <a:endParaRPr/>
          </a:p>
        </p:txBody>
      </p:sp>
      <p:sp>
        <p:nvSpPr>
          <p:cNvPr id="132" name="Google Shape;132;p2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it-IT"/>
              <a:t>5</a:t>
            </a:fld>
            <a:endParaRPr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7" name="Google Shape;137;p8"/>
          <p:cNvPicPr preferRelativeResize="0">
            <a:picLocks noGrp="1"/>
          </p:cNvPicPr>
          <p:nvPr>
            <p:ph type="pic" idx="2"/>
          </p:nvPr>
        </p:nvPicPr>
        <p:blipFill rotWithShape="1">
          <a:blip r:embed="rId3">
            <a:alphaModFix/>
          </a:blip>
          <a:srcRect r="-468"/>
          <a:stretch/>
        </p:blipFill>
        <p:spPr>
          <a:xfrm>
            <a:off x="838200" y="1482820"/>
            <a:ext cx="4351338" cy="4570577"/>
          </a:xfrm>
          <a:prstGeom prst="rect">
            <a:avLst/>
          </a:prstGeom>
          <a:noFill/>
          <a:ln>
            <a:noFill/>
          </a:ln>
        </p:spPr>
      </p:pic>
      <p:sp>
        <p:nvSpPr>
          <p:cNvPr id="138" name="Google Shape;138;p8"/>
          <p:cNvSpPr txBox="1">
            <a:spLocks noGrp="1"/>
          </p:cNvSpPr>
          <p:nvPr>
            <p:ph type="body" idx="4294967295"/>
          </p:nvPr>
        </p:nvSpPr>
        <p:spPr>
          <a:xfrm>
            <a:off x="838199" y="347663"/>
            <a:ext cx="8363857" cy="4801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C0C0C"/>
              </a:buClr>
              <a:buSzPts val="1600"/>
              <a:buFont typeface="Arial"/>
              <a:buNone/>
            </a:pPr>
            <a:r>
              <a:rPr lang="it-IT" b="1" i="1">
                <a:latin typeface="Proxima Nova Extrabold"/>
                <a:ea typeface="Proxima Nova Extrabold"/>
                <a:cs typeface="Proxima Nova Extrabold"/>
                <a:sym typeface="Proxima Nova Extrabold"/>
              </a:rPr>
              <a:t>Les défis de la prévoyance vieillesse</a:t>
            </a:r>
            <a:endParaRPr b="1" i="1">
              <a:latin typeface="Proxima Nova Extrabold"/>
              <a:ea typeface="Proxima Nova Extrabold"/>
              <a:cs typeface="Proxima Nova Extrabold"/>
              <a:sym typeface="Proxima Nova Extrabold"/>
            </a:endParaRPr>
          </a:p>
        </p:txBody>
      </p:sp>
      <p:sp>
        <p:nvSpPr>
          <p:cNvPr id="139" name="Google Shape;139;p8"/>
          <p:cNvSpPr txBox="1">
            <a:spLocks noGrp="1"/>
          </p:cNvSpPr>
          <p:nvPr>
            <p:ph type="body" idx="3"/>
          </p:nvPr>
        </p:nvSpPr>
        <p:spPr>
          <a:xfrm>
            <a:off x="5397842" y="1482787"/>
            <a:ext cx="5832389" cy="45705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lvl="0" indent="-3556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Noto Sans Symbols"/>
              <a:buChar char="▪"/>
            </a:pPr>
            <a:r>
              <a:rPr lang="it-IT" b="1">
                <a:solidFill>
                  <a:schemeClr val="dk1"/>
                </a:solidFill>
              </a:rPr>
              <a:t>Lacunes dans les rentes pour les personnes travaillant à temps partiel</a:t>
            </a:r>
            <a:r>
              <a:rPr lang="it-IT">
                <a:solidFill>
                  <a:schemeClr val="dk1"/>
                </a:solidFill>
              </a:rPr>
              <a:t>. Beaucoup ne reçoivent pas ou peu de rente LPP. Cela concerne surtout les femmes.</a:t>
            </a:r>
            <a:endParaRPr>
              <a:solidFill>
                <a:schemeClr val="dk1"/>
              </a:solidFill>
            </a:endParaRPr>
          </a:p>
          <a:p>
            <a:pPr marL="495300" lvl="0" indent="-19050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dk1"/>
              </a:solidFill>
            </a:endParaRPr>
          </a:p>
          <a:p>
            <a:pPr marL="342900" marR="0" lvl="0" indent="-3175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Noto Sans Symbols"/>
              <a:buChar char="▪"/>
            </a:pPr>
            <a:r>
              <a:rPr lang="it-IT" sz="19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Cotisations LPP élevées des personnes de plus de 50 ans est un désavantage pour elles sur le marché du travail</a:t>
            </a:r>
            <a:endParaRPr sz="1900" b="1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5720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b="1">
              <a:solidFill>
                <a:srgbClr val="000000"/>
              </a:solidFill>
            </a:endParaRPr>
          </a:p>
          <a:p>
            <a:pPr marL="342900" marR="0" lvl="0" indent="-3175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Noto Sans Symbols"/>
              <a:buChar char="▪"/>
            </a:pPr>
            <a:r>
              <a:rPr lang="it-IT" b="1">
                <a:solidFill>
                  <a:srgbClr val="000000"/>
                </a:solidFill>
              </a:rPr>
              <a:t>Augmentation de l’espérance de vie, la charge retombe sur les personnes actives. </a:t>
            </a:r>
            <a:r>
              <a:rPr lang="it-IT">
                <a:solidFill>
                  <a:srgbClr val="000000"/>
                </a:solidFill>
              </a:rPr>
              <a:t>Nous vivons plus longtemps - le capital épargné doit couvrir une plus longue période. Aujourd’hui, une partie des revenus des personnes actives est utilisée pour payer les rentes actuelles.</a:t>
            </a:r>
            <a:endParaRPr b="1" u="none" strike="noStrike" cap="none">
              <a:solidFill>
                <a:srgbClr val="000000"/>
              </a:solidFill>
            </a:endParaRPr>
          </a:p>
        </p:txBody>
      </p:sp>
      <p:sp>
        <p:nvSpPr>
          <p:cNvPr id="140" name="Google Shape;140;p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it-IT"/>
              <a:t>Oui à la réforme de la LPP</a:t>
            </a:r>
            <a:endParaRPr/>
          </a:p>
        </p:txBody>
      </p:sp>
      <p:sp>
        <p:nvSpPr>
          <p:cNvPr id="141" name="Google Shape;141;p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it-IT"/>
              <a:t>6</a:t>
            </a:fld>
            <a:endParaRPr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6" name="Google Shape;146;p9" descr="Immagine che contiene persona, erba, aria aperta, vestiti&#10;&#10;Descrizione generata automaticamente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47" name="Google Shape;147;p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it-IT"/>
              <a:t>Oui à la réforme de la LPP</a:t>
            </a:r>
            <a:endParaRPr/>
          </a:p>
        </p:txBody>
      </p:sp>
      <p:sp>
        <p:nvSpPr>
          <p:cNvPr id="148" name="Google Shape;148;p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it-IT"/>
              <a:t>7</a:t>
            </a:fld>
            <a:endParaRPr/>
          </a:p>
        </p:txBody>
      </p:sp>
      <p:sp>
        <p:nvSpPr>
          <p:cNvPr id="149" name="Google Shape;149;p9"/>
          <p:cNvSpPr txBox="1">
            <a:spLocks noGrp="1"/>
          </p:cNvSpPr>
          <p:nvPr>
            <p:ph type="ctrTitle"/>
          </p:nvPr>
        </p:nvSpPr>
        <p:spPr>
          <a:xfrm>
            <a:off x="609600" y="2127421"/>
            <a:ext cx="10972800" cy="26031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it-IT" sz="5400" dirty="0">
                <a:solidFill>
                  <a:srgbClr val="FFFFFF"/>
                </a:solidFill>
                <a:latin typeface="Proxima Nova" panose="02000506030000020004" pitchFamily="2" charset="0"/>
                <a:ea typeface="Arial"/>
                <a:cs typeface="Arial"/>
                <a:sym typeface="Arial"/>
              </a:rPr>
              <a:t>La </a:t>
            </a:r>
            <a:r>
              <a:rPr lang="it-IT" sz="5400" dirty="0" err="1">
                <a:solidFill>
                  <a:srgbClr val="FFFFFF"/>
                </a:solidFill>
                <a:latin typeface="Proxima Nova" panose="02000506030000020004" pitchFamily="2" charset="0"/>
                <a:ea typeface="Arial"/>
                <a:cs typeface="Arial"/>
                <a:sym typeface="Arial"/>
              </a:rPr>
              <a:t>réforme</a:t>
            </a:r>
            <a:r>
              <a:rPr lang="it-IT" sz="5400" dirty="0">
                <a:solidFill>
                  <a:srgbClr val="FFFFFF"/>
                </a:solidFill>
                <a:latin typeface="Proxima Nova" panose="02000506030000020004" pitchFamily="2" charset="0"/>
                <a:ea typeface="Arial"/>
                <a:cs typeface="Arial"/>
                <a:sym typeface="Arial"/>
              </a:rPr>
              <a:t> de la LPP est </a:t>
            </a:r>
            <a:r>
              <a:rPr lang="it-IT" sz="5400" dirty="0" err="1">
                <a:solidFill>
                  <a:srgbClr val="FFFFFF"/>
                </a:solidFill>
                <a:latin typeface="Proxima Nova" panose="02000506030000020004" pitchFamily="2" charset="0"/>
                <a:ea typeface="Arial"/>
                <a:cs typeface="Arial"/>
                <a:sym typeface="Arial"/>
              </a:rPr>
              <a:t>juste</a:t>
            </a:r>
            <a:endParaRPr sz="5400" dirty="0">
              <a:solidFill>
                <a:srgbClr val="FFFFFF"/>
              </a:solidFill>
              <a:latin typeface="Proxima Nova" panose="02000506030000020004" pitchFamily="2" charset="0"/>
              <a:ea typeface="Arial"/>
              <a:cs typeface="Arial"/>
              <a:sym typeface="Arial"/>
            </a:endParaRPr>
          </a:p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Proxima Nova"/>
              <a:buNone/>
            </a:pPr>
            <a:r>
              <a:rPr lang="it-IT" sz="5400" dirty="0">
                <a:solidFill>
                  <a:srgbClr val="FFFFFF"/>
                </a:solidFill>
                <a:latin typeface="Proxima Nova" panose="02000506030000020004" pitchFamily="2" charset="0"/>
                <a:ea typeface="Arial"/>
                <a:cs typeface="Arial"/>
                <a:sym typeface="Arial"/>
              </a:rPr>
              <a:t>et </a:t>
            </a:r>
            <a:r>
              <a:rPr lang="it-IT" sz="5400" dirty="0" err="1">
                <a:solidFill>
                  <a:srgbClr val="FFFFFF"/>
                </a:solidFill>
                <a:latin typeface="Proxima Nova" panose="02000506030000020004" pitchFamily="2" charset="0"/>
                <a:ea typeface="Arial"/>
                <a:cs typeface="Arial"/>
                <a:sym typeface="Arial"/>
              </a:rPr>
              <a:t>renforce</a:t>
            </a:r>
            <a:r>
              <a:rPr lang="it-IT" sz="5400" dirty="0">
                <a:solidFill>
                  <a:srgbClr val="FFFFFF"/>
                </a:solidFill>
                <a:latin typeface="Proxima Nova" panose="02000506030000020004" pitchFamily="2" charset="0"/>
                <a:ea typeface="Arial"/>
                <a:cs typeface="Arial"/>
                <a:sym typeface="Arial"/>
              </a:rPr>
              <a:t> la </a:t>
            </a:r>
            <a:r>
              <a:rPr lang="it-IT" sz="5400" dirty="0" err="1">
                <a:solidFill>
                  <a:srgbClr val="FFFFFF"/>
                </a:solidFill>
                <a:latin typeface="Proxima Nova" panose="02000506030000020004" pitchFamily="2" charset="0"/>
                <a:ea typeface="Arial"/>
                <a:cs typeface="Arial"/>
                <a:sym typeface="Arial"/>
              </a:rPr>
              <a:t>prévoyance</a:t>
            </a:r>
            <a:r>
              <a:rPr lang="it-IT" sz="5400" dirty="0">
                <a:solidFill>
                  <a:srgbClr val="FFFFFF"/>
                </a:solidFill>
                <a:latin typeface="Proxima Nova" panose="02000506030000020004" pitchFamily="2" charset="0"/>
                <a:ea typeface="Arial"/>
                <a:cs typeface="Arial"/>
                <a:sym typeface="Arial"/>
              </a:rPr>
              <a:t> </a:t>
            </a:r>
            <a:r>
              <a:rPr lang="it-IT" sz="5400" dirty="0" err="1">
                <a:solidFill>
                  <a:srgbClr val="FFFFFF"/>
                </a:solidFill>
                <a:latin typeface="Proxima Nova" panose="02000506030000020004" pitchFamily="2" charset="0"/>
                <a:ea typeface="Arial"/>
                <a:cs typeface="Arial"/>
                <a:sym typeface="Arial"/>
              </a:rPr>
              <a:t>dans</a:t>
            </a:r>
            <a:r>
              <a:rPr lang="it-IT" sz="5400" dirty="0">
                <a:solidFill>
                  <a:srgbClr val="FFFFFF"/>
                </a:solidFill>
                <a:latin typeface="Proxima Nova" panose="02000506030000020004" pitchFamily="2" charset="0"/>
                <a:ea typeface="Arial"/>
                <a:cs typeface="Arial"/>
                <a:sym typeface="Arial"/>
              </a:rPr>
              <a:t> son ensemble.</a:t>
            </a:r>
            <a:endParaRPr sz="5400" dirty="0">
              <a:solidFill>
                <a:srgbClr val="FFFFFF"/>
              </a:solidFill>
              <a:latin typeface="Proxima Nova" panose="02000506030000020004" pitchFamily="2" charset="0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Google Shape;154;p10"/>
          <p:cNvSpPr txBox="1">
            <a:spLocks noGrp="1"/>
          </p:cNvSpPr>
          <p:nvPr>
            <p:ph type="title"/>
          </p:nvPr>
        </p:nvSpPr>
        <p:spPr>
          <a:xfrm>
            <a:off x="838198" y="999915"/>
            <a:ext cx="10515600" cy="7099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C0C0C"/>
              </a:buClr>
              <a:buSzPts val="4000"/>
              <a:buFont typeface="Proxima Nova"/>
              <a:buNone/>
            </a:pPr>
            <a:r>
              <a:rPr lang="it-IT"/>
              <a:t>2. </a:t>
            </a:r>
            <a:r>
              <a:rPr lang="it-IT" sz="3600">
                <a:solidFill>
                  <a:srgbClr val="0C0C0C"/>
                </a:solidFill>
                <a:latin typeface="Arial"/>
                <a:ea typeface="Arial"/>
                <a:cs typeface="Arial"/>
                <a:sym typeface="Arial"/>
              </a:rPr>
              <a:t>La réforme de la LPP : un bon compromis</a:t>
            </a:r>
            <a:endParaRPr/>
          </a:p>
        </p:txBody>
      </p:sp>
      <p:sp>
        <p:nvSpPr>
          <p:cNvPr id="155" name="Google Shape;155;p1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it-IT"/>
              <a:t>Oui à la réforme de la LPP</a:t>
            </a:r>
            <a:endParaRPr/>
          </a:p>
        </p:txBody>
      </p:sp>
      <p:sp>
        <p:nvSpPr>
          <p:cNvPr id="156" name="Google Shape;156;p1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it-IT"/>
              <a:t>8</a:t>
            </a:fld>
            <a:endParaRPr/>
          </a:p>
        </p:txBody>
      </p:sp>
      <p:sp>
        <p:nvSpPr>
          <p:cNvPr id="157" name="Google Shape;157;p10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69900" marR="0" lvl="0" indent="-457200" algn="l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2200"/>
              <a:buAutoNum type="arabicPeriod"/>
            </a:pPr>
            <a:r>
              <a:rPr lang="it-IT" sz="2200" b="1" dirty="0" err="1">
                <a:solidFill>
                  <a:schemeClr val="dk1"/>
                </a:solidFill>
              </a:rPr>
              <a:t>Amélioration</a:t>
            </a:r>
            <a:r>
              <a:rPr lang="it-IT" sz="2200" b="1" dirty="0">
                <a:solidFill>
                  <a:schemeClr val="dk1"/>
                </a:solidFill>
              </a:rPr>
              <a:t> de la </a:t>
            </a:r>
            <a:r>
              <a:rPr lang="it-IT" sz="2200" b="1" dirty="0" err="1">
                <a:solidFill>
                  <a:schemeClr val="dk1"/>
                </a:solidFill>
              </a:rPr>
              <a:t>prévo</a:t>
            </a:r>
            <a:r>
              <a:rPr lang="it-IT" sz="2200" b="1" dirty="0" err="1">
                <a:solidFill>
                  <a:schemeClr val="dk1"/>
                </a:solidFill>
                <a:highlight>
                  <a:schemeClr val="lt1"/>
                </a:highlight>
              </a:rPr>
              <a:t>yance</a:t>
            </a:r>
            <a:r>
              <a:rPr lang="it-IT" sz="2200" b="1" dirty="0">
                <a:solidFill>
                  <a:schemeClr val="dk1"/>
                </a:solidFill>
                <a:highlight>
                  <a:schemeClr val="lt1"/>
                </a:highlight>
              </a:rPr>
              <a:t> pour </a:t>
            </a:r>
            <a:r>
              <a:rPr lang="it-IT" sz="2200" b="1" dirty="0" err="1">
                <a:solidFill>
                  <a:schemeClr val="dk1"/>
                </a:solidFill>
                <a:highlight>
                  <a:schemeClr val="lt1"/>
                </a:highlight>
              </a:rPr>
              <a:t>les</a:t>
            </a:r>
            <a:r>
              <a:rPr lang="it-IT" sz="2200" b="1" dirty="0">
                <a:solidFill>
                  <a:schemeClr val="dk1"/>
                </a:solidFill>
                <a:highlight>
                  <a:schemeClr val="lt1"/>
                </a:highlight>
              </a:rPr>
              <a:t> </a:t>
            </a:r>
            <a:r>
              <a:rPr lang="it-IT" sz="2200" b="1" dirty="0" err="1">
                <a:solidFill>
                  <a:schemeClr val="dk1"/>
                </a:solidFill>
                <a:highlight>
                  <a:schemeClr val="lt1"/>
                </a:highlight>
              </a:rPr>
              <a:t>personnes</a:t>
            </a:r>
            <a:r>
              <a:rPr lang="it-IT" sz="2200" b="1" dirty="0">
                <a:solidFill>
                  <a:schemeClr val="dk1"/>
                </a:solidFill>
                <a:highlight>
                  <a:schemeClr val="lt1"/>
                </a:highlight>
              </a:rPr>
              <a:t> </a:t>
            </a:r>
            <a:r>
              <a:rPr lang="it-IT" sz="2200" b="1" dirty="0" err="1">
                <a:solidFill>
                  <a:schemeClr val="dk1"/>
                </a:solidFill>
                <a:highlight>
                  <a:schemeClr val="lt1"/>
                </a:highlight>
              </a:rPr>
              <a:t>travaillant</a:t>
            </a:r>
            <a:r>
              <a:rPr lang="it-IT" sz="2200" b="1" dirty="0">
                <a:solidFill>
                  <a:schemeClr val="dk1"/>
                </a:solidFill>
                <a:highlight>
                  <a:schemeClr val="lt1"/>
                </a:highlight>
              </a:rPr>
              <a:t> à </a:t>
            </a:r>
            <a:r>
              <a:rPr lang="it-IT" sz="2200" b="1" dirty="0" err="1">
                <a:solidFill>
                  <a:schemeClr val="dk1"/>
                </a:solidFill>
                <a:highlight>
                  <a:schemeClr val="lt1"/>
                </a:highlight>
              </a:rPr>
              <a:t>temps</a:t>
            </a:r>
            <a:r>
              <a:rPr lang="it-IT" sz="2200" b="1" dirty="0">
                <a:solidFill>
                  <a:schemeClr val="dk1"/>
                </a:solidFill>
                <a:highlight>
                  <a:schemeClr val="lt1"/>
                </a:highlight>
              </a:rPr>
              <a:t> </a:t>
            </a:r>
            <a:r>
              <a:rPr lang="it-IT" sz="2200" b="1" dirty="0" err="1">
                <a:solidFill>
                  <a:schemeClr val="dk1"/>
                </a:solidFill>
                <a:highlight>
                  <a:schemeClr val="lt1"/>
                </a:highlight>
              </a:rPr>
              <a:t>partiel</a:t>
            </a:r>
            <a:r>
              <a:rPr lang="it-IT" sz="2200" b="1" dirty="0">
                <a:solidFill>
                  <a:schemeClr val="dk1"/>
                </a:solidFill>
                <a:highlight>
                  <a:schemeClr val="lt1"/>
                </a:highlight>
              </a:rPr>
              <a:t> et pour de </a:t>
            </a:r>
            <a:r>
              <a:rPr lang="it-IT" sz="2200" b="1" dirty="0" err="1">
                <a:solidFill>
                  <a:schemeClr val="dk1"/>
                </a:solidFill>
                <a:highlight>
                  <a:schemeClr val="lt1"/>
                </a:highlight>
              </a:rPr>
              <a:t>nombreuses</a:t>
            </a:r>
            <a:r>
              <a:rPr lang="it-IT" sz="2200" b="1" dirty="0">
                <a:solidFill>
                  <a:schemeClr val="dk1"/>
                </a:solidFill>
                <a:highlight>
                  <a:schemeClr val="lt1"/>
                </a:highlight>
              </a:rPr>
              <a:t> femmes</a:t>
            </a:r>
            <a:r>
              <a:rPr lang="it-IT" sz="2200" dirty="0">
                <a:solidFill>
                  <a:schemeClr val="dk1"/>
                </a:solidFill>
                <a:highlight>
                  <a:schemeClr val="lt1"/>
                </a:highlight>
              </a:rPr>
              <a:t>: </a:t>
            </a:r>
            <a:r>
              <a:rPr lang="it-IT" sz="2200" dirty="0" err="1">
                <a:solidFill>
                  <a:srgbClr val="000000"/>
                </a:solidFill>
                <a:highlight>
                  <a:schemeClr val="lt1"/>
                </a:highlight>
              </a:rPr>
              <a:t>c</a:t>
            </a:r>
            <a:r>
              <a:rPr lang="it-IT" sz="2200" u="none" strike="noStrike" cap="none" dirty="0" err="1">
                <a:solidFill>
                  <a:srgbClr val="000000"/>
                </a:solidFill>
                <a:highlight>
                  <a:schemeClr val="lt1"/>
                </a:highlight>
              </a:rPr>
              <a:t>ombler</a:t>
            </a:r>
            <a:r>
              <a:rPr lang="it-IT" sz="2200" u="none" strike="noStrike" cap="none" dirty="0">
                <a:solidFill>
                  <a:srgbClr val="000000"/>
                </a:solidFill>
                <a:highlight>
                  <a:schemeClr val="lt1"/>
                </a:highlight>
              </a:rPr>
              <a:t> </a:t>
            </a:r>
            <a:r>
              <a:rPr lang="it-IT" sz="2200" u="none" strike="noStrike" cap="none" dirty="0" err="1">
                <a:solidFill>
                  <a:srgbClr val="000000"/>
                </a:solidFill>
                <a:highlight>
                  <a:schemeClr val="lt1"/>
                </a:highlight>
              </a:rPr>
              <a:t>les</a:t>
            </a:r>
            <a:r>
              <a:rPr lang="it-IT" sz="2200" u="none" strike="noStrike" cap="none" dirty="0">
                <a:solidFill>
                  <a:srgbClr val="000000"/>
                </a:solidFill>
                <a:highlight>
                  <a:schemeClr val="lt1"/>
                </a:highlight>
              </a:rPr>
              <a:t> </a:t>
            </a:r>
            <a:r>
              <a:rPr lang="it-IT" sz="2200" u="none" strike="noStrike" cap="none" dirty="0" err="1">
                <a:solidFill>
                  <a:srgbClr val="000000"/>
                </a:solidFill>
                <a:highlight>
                  <a:schemeClr val="lt1"/>
                </a:highlight>
              </a:rPr>
              <a:t>lacunes</a:t>
            </a:r>
            <a:r>
              <a:rPr lang="it-IT" sz="2200" u="none" strike="noStrike" cap="none" dirty="0">
                <a:solidFill>
                  <a:srgbClr val="000000"/>
                </a:solidFill>
                <a:highlight>
                  <a:schemeClr val="lt1"/>
                </a:highlight>
              </a:rPr>
              <a:t> de </a:t>
            </a:r>
            <a:r>
              <a:rPr lang="it-IT" sz="2200" u="none" strike="noStrike" cap="none" dirty="0" err="1">
                <a:solidFill>
                  <a:srgbClr val="000000"/>
                </a:solidFill>
                <a:highlight>
                  <a:schemeClr val="lt1"/>
                </a:highlight>
              </a:rPr>
              <a:t>rente</a:t>
            </a:r>
            <a:r>
              <a:rPr lang="it-IT" sz="2200" u="none" strike="noStrike" cap="none" dirty="0">
                <a:solidFill>
                  <a:srgbClr val="000000"/>
                </a:solidFill>
                <a:highlight>
                  <a:schemeClr val="lt1"/>
                </a:highlight>
              </a:rPr>
              <a:t> pour </a:t>
            </a:r>
            <a:r>
              <a:rPr lang="it-IT" sz="2200" u="none" strike="noStrike" cap="none" dirty="0" err="1">
                <a:solidFill>
                  <a:srgbClr val="000000"/>
                </a:solidFill>
                <a:highlight>
                  <a:schemeClr val="lt1"/>
                </a:highlight>
              </a:rPr>
              <a:t>les</a:t>
            </a:r>
            <a:r>
              <a:rPr lang="it-IT" sz="2200" u="none" strike="noStrike" cap="none" dirty="0">
                <a:solidFill>
                  <a:srgbClr val="000000"/>
                </a:solidFill>
                <a:highlight>
                  <a:schemeClr val="lt1"/>
                </a:highlight>
              </a:rPr>
              <a:t> </a:t>
            </a:r>
            <a:r>
              <a:rPr lang="it-IT" sz="2200" u="none" strike="noStrike" cap="none" dirty="0" err="1">
                <a:solidFill>
                  <a:srgbClr val="000000"/>
                </a:solidFill>
                <a:highlight>
                  <a:schemeClr val="lt1"/>
                </a:highlight>
              </a:rPr>
              <a:t>bas</a:t>
            </a:r>
            <a:r>
              <a:rPr lang="it-IT" sz="2200" dirty="0">
                <a:solidFill>
                  <a:srgbClr val="000000"/>
                </a:solidFill>
                <a:highlight>
                  <a:schemeClr val="lt1"/>
                </a:highlight>
              </a:rPr>
              <a:t> </a:t>
            </a:r>
            <a:r>
              <a:rPr lang="it-IT" sz="2200" dirty="0" err="1">
                <a:solidFill>
                  <a:srgbClr val="000000"/>
                </a:solidFill>
                <a:highlight>
                  <a:schemeClr val="lt1"/>
                </a:highlight>
              </a:rPr>
              <a:t>salaires</a:t>
            </a:r>
            <a:r>
              <a:rPr lang="it-IT" sz="2200" dirty="0">
                <a:solidFill>
                  <a:srgbClr val="000000"/>
                </a:solidFill>
                <a:highlight>
                  <a:schemeClr val="lt1"/>
                </a:highlight>
              </a:rPr>
              <a:t> et </a:t>
            </a:r>
            <a:r>
              <a:rPr lang="it-IT" sz="2200" dirty="0" err="1">
                <a:solidFill>
                  <a:srgbClr val="000000"/>
                </a:solidFill>
                <a:highlight>
                  <a:schemeClr val="lt1"/>
                </a:highlight>
              </a:rPr>
              <a:t>salaires</a:t>
            </a:r>
            <a:r>
              <a:rPr lang="it-IT" sz="2200" dirty="0">
                <a:solidFill>
                  <a:srgbClr val="000000"/>
                </a:solidFill>
                <a:highlight>
                  <a:schemeClr val="lt1"/>
                </a:highlight>
              </a:rPr>
              <a:t> </a:t>
            </a:r>
            <a:r>
              <a:rPr lang="it-IT" sz="2200" dirty="0" err="1">
                <a:solidFill>
                  <a:srgbClr val="000000"/>
                </a:solidFill>
                <a:highlight>
                  <a:schemeClr val="lt1"/>
                </a:highlight>
              </a:rPr>
              <a:t>moyens</a:t>
            </a:r>
            <a:r>
              <a:rPr lang="it-IT" sz="2200" dirty="0">
                <a:solidFill>
                  <a:srgbClr val="000000"/>
                </a:solidFill>
                <a:highlight>
                  <a:schemeClr val="lt1"/>
                </a:highlight>
              </a:rPr>
              <a:t> </a:t>
            </a:r>
            <a:endParaRPr lang="it-IT" sz="2200" dirty="0">
              <a:highlight>
                <a:schemeClr val="lt1"/>
              </a:highlight>
            </a:endParaRPr>
          </a:p>
          <a:p>
            <a:pPr marL="469900" marR="0" lvl="0" indent="-457200" algn="l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2200"/>
              <a:buAutoNum type="arabicPeriod"/>
            </a:pPr>
            <a:r>
              <a:rPr lang="it-IT" sz="2200" b="1" dirty="0" err="1">
                <a:solidFill>
                  <a:srgbClr val="000000"/>
                </a:solidFill>
                <a:highlight>
                  <a:schemeClr val="lt1"/>
                </a:highlight>
              </a:rPr>
              <a:t>Meilleures</a:t>
            </a:r>
            <a:r>
              <a:rPr lang="it-IT" sz="2200" b="1" dirty="0">
                <a:solidFill>
                  <a:srgbClr val="000000"/>
                </a:solidFill>
                <a:highlight>
                  <a:schemeClr val="lt1"/>
                </a:highlight>
              </a:rPr>
              <a:t> chances pour </a:t>
            </a:r>
            <a:r>
              <a:rPr lang="it-IT" sz="2200" b="1" dirty="0" err="1">
                <a:solidFill>
                  <a:srgbClr val="000000"/>
                </a:solidFill>
                <a:highlight>
                  <a:schemeClr val="lt1"/>
                </a:highlight>
              </a:rPr>
              <a:t>les</a:t>
            </a:r>
            <a:r>
              <a:rPr lang="it-IT" sz="2200" b="1" dirty="0">
                <a:solidFill>
                  <a:srgbClr val="000000"/>
                </a:solidFill>
                <a:highlight>
                  <a:schemeClr val="lt1"/>
                </a:highlight>
              </a:rPr>
              <a:t> 55+</a:t>
            </a:r>
            <a:r>
              <a:rPr lang="it-IT" sz="2200" u="none" strike="noStrike" cap="none" dirty="0">
                <a:solidFill>
                  <a:srgbClr val="000000"/>
                </a:solidFill>
                <a:highlight>
                  <a:schemeClr val="lt1"/>
                </a:highlight>
              </a:rPr>
              <a:t>: </a:t>
            </a:r>
            <a:r>
              <a:rPr lang="it-IT" sz="2200" dirty="0" err="1">
                <a:solidFill>
                  <a:srgbClr val="000000"/>
                </a:solidFill>
                <a:highlight>
                  <a:schemeClr val="lt1"/>
                </a:highlight>
              </a:rPr>
              <a:t>grâce</a:t>
            </a:r>
            <a:r>
              <a:rPr lang="it-IT" sz="2200" dirty="0">
                <a:solidFill>
                  <a:srgbClr val="000000"/>
                </a:solidFill>
                <a:highlight>
                  <a:schemeClr val="lt1"/>
                </a:highlight>
              </a:rPr>
              <a:t> à </a:t>
            </a:r>
            <a:r>
              <a:rPr lang="it-IT" sz="2200" dirty="0" err="1">
                <a:solidFill>
                  <a:srgbClr val="000000"/>
                </a:solidFill>
                <a:highlight>
                  <a:schemeClr val="lt1"/>
                </a:highlight>
              </a:rPr>
              <a:t>des</a:t>
            </a:r>
            <a:r>
              <a:rPr lang="it-IT" sz="2200" dirty="0">
                <a:solidFill>
                  <a:srgbClr val="000000"/>
                </a:solidFill>
                <a:highlight>
                  <a:schemeClr val="lt1"/>
                </a:highlight>
              </a:rPr>
              <a:t> </a:t>
            </a:r>
            <a:r>
              <a:rPr lang="it-IT" sz="2200" dirty="0" err="1">
                <a:solidFill>
                  <a:srgbClr val="000000"/>
                </a:solidFill>
                <a:highlight>
                  <a:schemeClr val="lt1"/>
                </a:highlight>
              </a:rPr>
              <a:t>cotisations</a:t>
            </a:r>
            <a:r>
              <a:rPr lang="it-IT" sz="2200" dirty="0">
                <a:solidFill>
                  <a:srgbClr val="000000"/>
                </a:solidFill>
                <a:highlight>
                  <a:schemeClr val="lt1"/>
                </a:highlight>
              </a:rPr>
              <a:t> </a:t>
            </a:r>
            <a:r>
              <a:rPr lang="it-IT" sz="2200" dirty="0" err="1">
                <a:solidFill>
                  <a:srgbClr val="000000"/>
                </a:solidFill>
                <a:highlight>
                  <a:schemeClr val="lt1"/>
                </a:highlight>
              </a:rPr>
              <a:t>moins</a:t>
            </a:r>
            <a:r>
              <a:rPr lang="it-IT" sz="2200" dirty="0">
                <a:solidFill>
                  <a:srgbClr val="000000"/>
                </a:solidFill>
                <a:highlight>
                  <a:schemeClr val="lt1"/>
                </a:highlight>
              </a:rPr>
              <a:t> </a:t>
            </a:r>
            <a:r>
              <a:rPr lang="it-IT" sz="2200" dirty="0" err="1">
                <a:solidFill>
                  <a:srgbClr val="000000"/>
                </a:solidFill>
                <a:highlight>
                  <a:schemeClr val="lt1"/>
                </a:highlight>
              </a:rPr>
              <a:t>élevées</a:t>
            </a:r>
            <a:r>
              <a:rPr lang="it-IT" sz="2200" dirty="0">
                <a:solidFill>
                  <a:srgbClr val="000000"/>
                </a:solidFill>
                <a:highlight>
                  <a:schemeClr val="lt1"/>
                </a:highlight>
              </a:rPr>
              <a:t>, </a:t>
            </a:r>
            <a:r>
              <a:rPr lang="it-IT" sz="2200" dirty="0" err="1">
                <a:solidFill>
                  <a:srgbClr val="000000"/>
                </a:solidFill>
                <a:highlight>
                  <a:schemeClr val="lt1"/>
                </a:highlight>
              </a:rPr>
              <a:t>les</a:t>
            </a:r>
            <a:r>
              <a:rPr lang="it-IT" sz="2200" dirty="0">
                <a:solidFill>
                  <a:srgbClr val="000000"/>
                </a:solidFill>
                <a:highlight>
                  <a:schemeClr val="lt1"/>
                </a:highlight>
              </a:rPr>
              <a:t> </a:t>
            </a:r>
            <a:r>
              <a:rPr lang="it-IT" sz="2200" dirty="0" err="1">
                <a:solidFill>
                  <a:srgbClr val="000000"/>
                </a:solidFill>
                <a:highlight>
                  <a:schemeClr val="lt1"/>
                </a:highlight>
              </a:rPr>
              <a:t>travailleurs</a:t>
            </a:r>
            <a:r>
              <a:rPr lang="it-IT" sz="2200" dirty="0">
                <a:solidFill>
                  <a:srgbClr val="000000"/>
                </a:solidFill>
                <a:highlight>
                  <a:schemeClr val="lt1"/>
                </a:highlight>
              </a:rPr>
              <a:t> de plus de 55 ans </a:t>
            </a:r>
            <a:r>
              <a:rPr lang="it-IT" sz="2200" dirty="0" err="1">
                <a:solidFill>
                  <a:srgbClr val="000000"/>
                </a:solidFill>
                <a:highlight>
                  <a:schemeClr val="lt1"/>
                </a:highlight>
              </a:rPr>
              <a:t>ont</a:t>
            </a:r>
            <a:r>
              <a:rPr lang="it-IT" sz="2200" dirty="0">
                <a:solidFill>
                  <a:srgbClr val="000000"/>
                </a:solidFill>
                <a:highlight>
                  <a:schemeClr val="lt1"/>
                </a:highlight>
              </a:rPr>
              <a:t> de </a:t>
            </a:r>
            <a:r>
              <a:rPr lang="it-IT" sz="2200" dirty="0" err="1">
                <a:solidFill>
                  <a:srgbClr val="000000"/>
                </a:solidFill>
                <a:highlight>
                  <a:schemeClr val="lt1"/>
                </a:highlight>
              </a:rPr>
              <a:t>meilleures</a:t>
            </a:r>
            <a:r>
              <a:rPr lang="it-IT" sz="2200" dirty="0">
                <a:solidFill>
                  <a:srgbClr val="000000"/>
                </a:solidFill>
                <a:highlight>
                  <a:schemeClr val="lt1"/>
                </a:highlight>
              </a:rPr>
              <a:t> chances sur le </a:t>
            </a:r>
            <a:r>
              <a:rPr lang="it-IT" sz="2200" dirty="0" err="1">
                <a:solidFill>
                  <a:srgbClr val="000000"/>
                </a:solidFill>
                <a:highlight>
                  <a:schemeClr val="lt1"/>
                </a:highlight>
              </a:rPr>
              <a:t>marché</a:t>
            </a:r>
            <a:r>
              <a:rPr lang="it-IT" sz="2200" dirty="0">
                <a:solidFill>
                  <a:srgbClr val="000000"/>
                </a:solidFill>
                <a:highlight>
                  <a:schemeClr val="lt1"/>
                </a:highlight>
              </a:rPr>
              <a:t> </a:t>
            </a:r>
            <a:r>
              <a:rPr lang="it-IT" sz="2200" dirty="0" err="1">
                <a:solidFill>
                  <a:srgbClr val="000000"/>
                </a:solidFill>
                <a:highlight>
                  <a:schemeClr val="lt1"/>
                </a:highlight>
              </a:rPr>
              <a:t>du</a:t>
            </a:r>
            <a:r>
              <a:rPr lang="it-IT" sz="2200" dirty="0">
                <a:solidFill>
                  <a:srgbClr val="000000"/>
                </a:solidFill>
                <a:highlight>
                  <a:schemeClr val="lt1"/>
                </a:highlight>
              </a:rPr>
              <a:t> </a:t>
            </a:r>
            <a:r>
              <a:rPr lang="it-IT" sz="2200" dirty="0" err="1">
                <a:solidFill>
                  <a:srgbClr val="000000"/>
                </a:solidFill>
                <a:highlight>
                  <a:schemeClr val="lt1"/>
                </a:highlight>
              </a:rPr>
              <a:t>travail</a:t>
            </a:r>
            <a:r>
              <a:rPr lang="it-IT" sz="2200" dirty="0">
                <a:solidFill>
                  <a:srgbClr val="000000"/>
                </a:solidFill>
                <a:highlight>
                  <a:schemeClr val="lt1"/>
                </a:highlight>
              </a:rPr>
              <a:t>.</a:t>
            </a:r>
            <a:endParaRPr sz="2200" dirty="0">
              <a:solidFill>
                <a:schemeClr val="dk1"/>
              </a:solidFill>
            </a:endParaRPr>
          </a:p>
          <a:p>
            <a:pPr marL="457200" marR="0" lvl="0" indent="-444500" algn="l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Poppins"/>
              <a:buAutoNum type="arabicPeriod"/>
            </a:pPr>
            <a:r>
              <a:rPr lang="it-IT" sz="2200" b="1" dirty="0" err="1">
                <a:solidFill>
                  <a:schemeClr val="dk1"/>
                </a:solidFill>
              </a:rPr>
              <a:t>Stabilisation</a:t>
            </a:r>
            <a:r>
              <a:rPr lang="it-IT" sz="2200" b="1" dirty="0">
                <a:solidFill>
                  <a:schemeClr val="dk1"/>
                </a:solidFill>
              </a:rPr>
              <a:t> de la </a:t>
            </a:r>
            <a:r>
              <a:rPr lang="it-IT" sz="2200" b="1" dirty="0" err="1">
                <a:solidFill>
                  <a:schemeClr val="dk1"/>
                </a:solidFill>
              </a:rPr>
              <a:t>prévoyance</a:t>
            </a:r>
            <a:r>
              <a:rPr lang="it-IT" sz="2200" b="1" dirty="0">
                <a:solidFill>
                  <a:schemeClr val="dk1"/>
                </a:solidFill>
              </a:rPr>
              <a:t> </a:t>
            </a:r>
            <a:r>
              <a:rPr lang="it-IT" sz="2200" b="1" dirty="0" err="1">
                <a:solidFill>
                  <a:schemeClr val="dk1"/>
                </a:solidFill>
              </a:rPr>
              <a:t>professionnelle</a:t>
            </a:r>
            <a:r>
              <a:rPr lang="it-IT" sz="2200" dirty="0">
                <a:solidFill>
                  <a:schemeClr val="dk1"/>
                </a:solidFill>
              </a:rPr>
              <a:t>: </a:t>
            </a:r>
            <a:r>
              <a:rPr lang="it-IT" sz="2200" dirty="0" err="1">
                <a:solidFill>
                  <a:schemeClr val="dk1"/>
                </a:solidFill>
              </a:rPr>
              <a:t>l’adaptation</a:t>
            </a:r>
            <a:r>
              <a:rPr lang="it-IT" sz="2200" dirty="0">
                <a:solidFill>
                  <a:schemeClr val="dk1"/>
                </a:solidFill>
              </a:rPr>
              <a:t> </a:t>
            </a:r>
            <a:r>
              <a:rPr lang="it-IT" sz="2200" dirty="0" err="1">
                <a:solidFill>
                  <a:schemeClr val="dk1"/>
                </a:solidFill>
              </a:rPr>
              <a:t>du</a:t>
            </a:r>
            <a:r>
              <a:rPr lang="it-IT" sz="2200" dirty="0">
                <a:solidFill>
                  <a:schemeClr val="dk1"/>
                </a:solidFill>
              </a:rPr>
              <a:t> </a:t>
            </a:r>
            <a:r>
              <a:rPr lang="it-IT" sz="2200" dirty="0" err="1">
                <a:solidFill>
                  <a:schemeClr val="dk1"/>
                </a:solidFill>
              </a:rPr>
              <a:t>taux</a:t>
            </a:r>
            <a:r>
              <a:rPr lang="it-IT" sz="2200" dirty="0">
                <a:solidFill>
                  <a:schemeClr val="dk1"/>
                </a:solidFill>
              </a:rPr>
              <a:t> de </a:t>
            </a:r>
            <a:r>
              <a:rPr lang="it-IT" sz="2200" dirty="0" err="1">
                <a:solidFill>
                  <a:schemeClr val="dk1"/>
                </a:solidFill>
              </a:rPr>
              <a:t>conversion</a:t>
            </a:r>
            <a:r>
              <a:rPr lang="it-IT" sz="2200" dirty="0">
                <a:solidFill>
                  <a:schemeClr val="dk1"/>
                </a:solidFill>
              </a:rPr>
              <a:t> à 6,0% </a:t>
            </a:r>
            <a:r>
              <a:rPr lang="it-IT" sz="2200" dirty="0" err="1">
                <a:solidFill>
                  <a:schemeClr val="dk1"/>
                </a:solidFill>
              </a:rPr>
              <a:t>permet</a:t>
            </a:r>
            <a:r>
              <a:rPr lang="it-IT" sz="2200" dirty="0">
                <a:solidFill>
                  <a:schemeClr val="dk1"/>
                </a:solidFill>
              </a:rPr>
              <a:t> de </a:t>
            </a:r>
            <a:r>
              <a:rPr lang="it-IT" sz="2200" dirty="0" err="1">
                <a:solidFill>
                  <a:schemeClr val="dk1"/>
                </a:solidFill>
              </a:rPr>
              <a:t>limiter</a:t>
            </a:r>
            <a:r>
              <a:rPr lang="it-IT" sz="2200" dirty="0">
                <a:solidFill>
                  <a:schemeClr val="dk1"/>
                </a:solidFill>
              </a:rPr>
              <a:t> le </a:t>
            </a:r>
            <a:r>
              <a:rPr lang="it-IT" sz="2200" dirty="0" err="1">
                <a:solidFill>
                  <a:schemeClr val="dk1"/>
                </a:solidFill>
              </a:rPr>
              <a:t>financement</a:t>
            </a:r>
            <a:r>
              <a:rPr lang="it-IT" sz="2200" dirty="0">
                <a:solidFill>
                  <a:schemeClr val="dk1"/>
                </a:solidFill>
              </a:rPr>
              <a:t> </a:t>
            </a:r>
            <a:r>
              <a:rPr lang="it-IT" sz="2200" dirty="0" err="1">
                <a:solidFill>
                  <a:schemeClr val="dk1"/>
                </a:solidFill>
              </a:rPr>
              <a:t>des</a:t>
            </a:r>
            <a:r>
              <a:rPr lang="it-IT" sz="2200" dirty="0">
                <a:solidFill>
                  <a:schemeClr val="dk1"/>
                </a:solidFill>
              </a:rPr>
              <a:t> </a:t>
            </a:r>
            <a:r>
              <a:rPr lang="it-IT" sz="2200" dirty="0" err="1">
                <a:solidFill>
                  <a:schemeClr val="dk1"/>
                </a:solidFill>
              </a:rPr>
              <a:t>rentes</a:t>
            </a:r>
            <a:r>
              <a:rPr lang="it-IT" sz="2200" dirty="0">
                <a:solidFill>
                  <a:schemeClr val="dk1"/>
                </a:solidFill>
              </a:rPr>
              <a:t> </a:t>
            </a:r>
            <a:r>
              <a:rPr lang="it-IT" sz="2200" dirty="0" err="1">
                <a:solidFill>
                  <a:schemeClr val="dk1"/>
                </a:solidFill>
              </a:rPr>
              <a:t>actuelles</a:t>
            </a:r>
            <a:r>
              <a:rPr lang="it-IT" sz="2200" dirty="0">
                <a:solidFill>
                  <a:schemeClr val="dk1"/>
                </a:solidFill>
              </a:rPr>
              <a:t> par </a:t>
            </a:r>
            <a:r>
              <a:rPr lang="it-IT" sz="2200" dirty="0" err="1">
                <a:solidFill>
                  <a:schemeClr val="dk1"/>
                </a:solidFill>
              </a:rPr>
              <a:t>les</a:t>
            </a:r>
            <a:r>
              <a:rPr lang="it-IT" sz="2200" dirty="0">
                <a:solidFill>
                  <a:schemeClr val="dk1"/>
                </a:solidFill>
              </a:rPr>
              <a:t> </a:t>
            </a:r>
            <a:r>
              <a:rPr lang="it-IT" sz="2200" dirty="0" err="1">
                <a:solidFill>
                  <a:schemeClr val="dk1"/>
                </a:solidFill>
              </a:rPr>
              <a:t>personnes</a:t>
            </a:r>
            <a:r>
              <a:rPr lang="it-IT" sz="2200" dirty="0">
                <a:solidFill>
                  <a:schemeClr val="dk1"/>
                </a:solidFill>
              </a:rPr>
              <a:t> </a:t>
            </a:r>
            <a:r>
              <a:rPr lang="it-IT" sz="2200" dirty="0" err="1">
                <a:solidFill>
                  <a:schemeClr val="dk1"/>
                </a:solidFill>
              </a:rPr>
              <a:t>actives</a:t>
            </a:r>
            <a:r>
              <a:rPr lang="it-IT" sz="2200" dirty="0">
                <a:solidFill>
                  <a:schemeClr val="dk1"/>
                </a:solidFill>
              </a:rPr>
              <a:t> et </a:t>
            </a:r>
            <a:r>
              <a:rPr lang="it-IT" sz="2200" dirty="0" err="1">
                <a:solidFill>
                  <a:schemeClr val="dk1"/>
                </a:solidFill>
              </a:rPr>
              <a:t>renforce</a:t>
            </a:r>
            <a:r>
              <a:rPr lang="it-IT" sz="2200" dirty="0">
                <a:solidFill>
                  <a:schemeClr val="dk1"/>
                </a:solidFill>
              </a:rPr>
              <a:t> la </a:t>
            </a:r>
            <a:r>
              <a:rPr lang="it-IT" sz="2200" dirty="0" err="1">
                <a:solidFill>
                  <a:schemeClr val="dk1"/>
                </a:solidFill>
              </a:rPr>
              <a:t>stabilité</a:t>
            </a:r>
            <a:r>
              <a:rPr lang="it-IT" sz="2200" dirty="0">
                <a:solidFill>
                  <a:schemeClr val="dk1"/>
                </a:solidFill>
              </a:rPr>
              <a:t> </a:t>
            </a:r>
            <a:r>
              <a:rPr lang="it-IT" sz="2200" dirty="0" err="1">
                <a:solidFill>
                  <a:schemeClr val="dk1"/>
                </a:solidFill>
              </a:rPr>
              <a:t>du</a:t>
            </a:r>
            <a:r>
              <a:rPr lang="it-IT" sz="2200" dirty="0">
                <a:solidFill>
                  <a:schemeClr val="dk1"/>
                </a:solidFill>
              </a:rPr>
              <a:t> </a:t>
            </a:r>
            <a:r>
              <a:rPr lang="it-IT" sz="2200" dirty="0" err="1">
                <a:solidFill>
                  <a:schemeClr val="dk1"/>
                </a:solidFill>
              </a:rPr>
              <a:t>système</a:t>
            </a:r>
            <a:r>
              <a:rPr lang="it-IT" sz="2200" dirty="0">
                <a:solidFill>
                  <a:schemeClr val="dk1"/>
                </a:solidFill>
              </a:rPr>
              <a:t> </a:t>
            </a:r>
            <a:r>
              <a:rPr lang="it-IT" sz="2200" dirty="0" err="1">
                <a:solidFill>
                  <a:schemeClr val="dk1"/>
                </a:solidFill>
              </a:rPr>
              <a:t>des</a:t>
            </a:r>
            <a:r>
              <a:rPr lang="it-IT" sz="2200" dirty="0">
                <a:solidFill>
                  <a:schemeClr val="dk1"/>
                </a:solidFill>
              </a:rPr>
              <a:t> 3 </a:t>
            </a:r>
            <a:r>
              <a:rPr lang="it-IT" sz="2200" dirty="0" err="1">
                <a:solidFill>
                  <a:schemeClr val="dk1"/>
                </a:solidFill>
              </a:rPr>
              <a:t>piliers</a:t>
            </a:r>
            <a:r>
              <a:rPr lang="it-IT" sz="2200" dirty="0">
                <a:solidFill>
                  <a:schemeClr val="dk1"/>
                </a:solidFill>
              </a:rPr>
              <a:t>. </a:t>
            </a:r>
            <a:endParaRPr sz="2200" dirty="0">
              <a:solidFill>
                <a:schemeClr val="dk1"/>
              </a:solidFill>
            </a:endParaRPr>
          </a:p>
          <a:p>
            <a:pPr marL="457200" marR="0" lvl="0" indent="-444500" algn="l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Poppins"/>
              <a:buAutoNum type="arabicPeriod"/>
            </a:pPr>
            <a:r>
              <a:rPr lang="it-IT" sz="2200" b="1" dirty="0" err="1">
                <a:solidFill>
                  <a:schemeClr val="dk1"/>
                </a:solidFill>
              </a:rPr>
              <a:t>Supplément</a:t>
            </a:r>
            <a:r>
              <a:rPr lang="it-IT" sz="2200" b="1" dirty="0">
                <a:solidFill>
                  <a:schemeClr val="dk1"/>
                </a:solidFill>
              </a:rPr>
              <a:t> de </a:t>
            </a:r>
            <a:r>
              <a:rPr lang="it-IT" sz="2200" b="1" dirty="0" err="1">
                <a:solidFill>
                  <a:schemeClr val="dk1"/>
                </a:solidFill>
              </a:rPr>
              <a:t>rente</a:t>
            </a:r>
            <a:r>
              <a:rPr lang="it-IT" sz="2200" b="1" dirty="0">
                <a:solidFill>
                  <a:schemeClr val="dk1"/>
                </a:solidFill>
              </a:rPr>
              <a:t> pour </a:t>
            </a:r>
            <a:r>
              <a:rPr lang="it-IT" sz="2200" b="1" dirty="0" err="1">
                <a:solidFill>
                  <a:schemeClr val="dk1"/>
                </a:solidFill>
              </a:rPr>
              <a:t>les</a:t>
            </a:r>
            <a:r>
              <a:rPr lang="it-IT" sz="2200" b="1" dirty="0">
                <a:solidFill>
                  <a:schemeClr val="dk1"/>
                </a:solidFill>
              </a:rPr>
              <a:t> </a:t>
            </a:r>
            <a:r>
              <a:rPr lang="it-IT" sz="2200" b="1" dirty="0" err="1">
                <a:solidFill>
                  <a:schemeClr val="dk1"/>
                </a:solidFill>
              </a:rPr>
              <a:t>travailleurs</a:t>
            </a:r>
            <a:r>
              <a:rPr lang="it-IT" sz="2200" b="1" dirty="0">
                <a:solidFill>
                  <a:schemeClr val="dk1"/>
                </a:solidFill>
              </a:rPr>
              <a:t> de plus de 50 ans</a:t>
            </a:r>
            <a:r>
              <a:rPr lang="it-IT" sz="2200" dirty="0">
                <a:solidFill>
                  <a:schemeClr val="dk1"/>
                </a:solidFill>
              </a:rPr>
              <a:t> : </a:t>
            </a:r>
            <a:r>
              <a:rPr lang="it-IT" sz="2200" dirty="0" err="1">
                <a:solidFill>
                  <a:schemeClr val="dk1"/>
                </a:solidFill>
              </a:rPr>
              <a:t>les</a:t>
            </a:r>
            <a:r>
              <a:rPr lang="it-IT" sz="2200" dirty="0">
                <a:solidFill>
                  <a:schemeClr val="dk1"/>
                </a:solidFill>
              </a:rPr>
              <a:t> classes d'</a:t>
            </a:r>
            <a:r>
              <a:rPr lang="it-IT" sz="2200" dirty="0" err="1">
                <a:solidFill>
                  <a:schemeClr val="dk1"/>
                </a:solidFill>
              </a:rPr>
              <a:t>âge</a:t>
            </a:r>
            <a:r>
              <a:rPr lang="it-IT" sz="2200" dirty="0">
                <a:solidFill>
                  <a:schemeClr val="dk1"/>
                </a:solidFill>
              </a:rPr>
              <a:t> </a:t>
            </a:r>
            <a:r>
              <a:rPr lang="it-IT" sz="2200" dirty="0" err="1">
                <a:solidFill>
                  <a:schemeClr val="dk1"/>
                </a:solidFill>
              </a:rPr>
              <a:t>concernées</a:t>
            </a:r>
            <a:r>
              <a:rPr lang="it-IT" sz="2200" dirty="0">
                <a:solidFill>
                  <a:schemeClr val="dk1"/>
                </a:solidFill>
              </a:rPr>
              <a:t> (</a:t>
            </a:r>
            <a:r>
              <a:rPr lang="it-IT" sz="2200" dirty="0" err="1">
                <a:solidFill>
                  <a:schemeClr val="dk1"/>
                </a:solidFill>
              </a:rPr>
              <a:t>génération</a:t>
            </a:r>
            <a:r>
              <a:rPr lang="it-IT" sz="2200" dirty="0">
                <a:solidFill>
                  <a:schemeClr val="dk1"/>
                </a:solidFill>
              </a:rPr>
              <a:t> de </a:t>
            </a:r>
            <a:r>
              <a:rPr lang="it-IT" sz="2200" dirty="0" err="1">
                <a:solidFill>
                  <a:schemeClr val="dk1"/>
                </a:solidFill>
              </a:rPr>
              <a:t>transition</a:t>
            </a:r>
            <a:r>
              <a:rPr lang="it-IT" sz="2200" dirty="0">
                <a:solidFill>
                  <a:schemeClr val="dk1"/>
                </a:solidFill>
              </a:rPr>
              <a:t>) par la </a:t>
            </a:r>
            <a:r>
              <a:rPr lang="it-IT" sz="2200" dirty="0" err="1">
                <a:solidFill>
                  <a:schemeClr val="dk1"/>
                </a:solidFill>
              </a:rPr>
              <a:t>baisse</a:t>
            </a:r>
            <a:r>
              <a:rPr lang="it-IT" sz="2200" dirty="0">
                <a:solidFill>
                  <a:schemeClr val="dk1"/>
                </a:solidFill>
              </a:rPr>
              <a:t> </a:t>
            </a:r>
            <a:r>
              <a:rPr lang="it-IT" sz="2200" dirty="0" err="1">
                <a:solidFill>
                  <a:schemeClr val="dk1"/>
                </a:solidFill>
              </a:rPr>
              <a:t>du</a:t>
            </a:r>
            <a:r>
              <a:rPr lang="it-IT" sz="2200" dirty="0">
                <a:solidFill>
                  <a:schemeClr val="dk1"/>
                </a:solidFill>
              </a:rPr>
              <a:t> </a:t>
            </a:r>
            <a:r>
              <a:rPr lang="it-IT" sz="2200" dirty="0" err="1">
                <a:solidFill>
                  <a:schemeClr val="dk1"/>
                </a:solidFill>
              </a:rPr>
              <a:t>taux</a:t>
            </a:r>
            <a:r>
              <a:rPr lang="it-IT" sz="2200" dirty="0">
                <a:solidFill>
                  <a:schemeClr val="dk1"/>
                </a:solidFill>
              </a:rPr>
              <a:t> de </a:t>
            </a:r>
            <a:r>
              <a:rPr lang="it-IT" sz="2200" dirty="0" err="1">
                <a:solidFill>
                  <a:schemeClr val="dk1"/>
                </a:solidFill>
              </a:rPr>
              <a:t>conversion</a:t>
            </a:r>
            <a:r>
              <a:rPr lang="it-IT" sz="2200" dirty="0">
                <a:solidFill>
                  <a:schemeClr val="dk1"/>
                </a:solidFill>
              </a:rPr>
              <a:t> </a:t>
            </a:r>
            <a:r>
              <a:rPr lang="it-IT" sz="2200" dirty="0" err="1">
                <a:solidFill>
                  <a:schemeClr val="dk1"/>
                </a:solidFill>
              </a:rPr>
              <a:t>bénéficient</a:t>
            </a:r>
            <a:r>
              <a:rPr lang="it-IT" sz="2200" dirty="0">
                <a:solidFill>
                  <a:schemeClr val="dk1"/>
                </a:solidFill>
              </a:rPr>
              <a:t> d'un </a:t>
            </a:r>
            <a:r>
              <a:rPr lang="it-IT" sz="2200" dirty="0" err="1">
                <a:solidFill>
                  <a:schemeClr val="dk1"/>
                </a:solidFill>
              </a:rPr>
              <a:t>supplément</a:t>
            </a:r>
            <a:r>
              <a:rPr lang="it-IT" sz="2200" dirty="0">
                <a:solidFill>
                  <a:schemeClr val="dk1"/>
                </a:solidFill>
              </a:rPr>
              <a:t> à la </a:t>
            </a:r>
            <a:r>
              <a:rPr lang="it-IT" sz="2200" dirty="0" err="1">
                <a:solidFill>
                  <a:schemeClr val="dk1"/>
                </a:solidFill>
              </a:rPr>
              <a:t>rente</a:t>
            </a:r>
            <a:r>
              <a:rPr lang="it-IT" sz="2200" dirty="0">
                <a:solidFill>
                  <a:schemeClr val="dk1"/>
                </a:solidFill>
              </a:rPr>
              <a:t> </a:t>
            </a:r>
            <a:r>
              <a:rPr lang="it-IT" sz="2200" dirty="0" err="1">
                <a:solidFill>
                  <a:schemeClr val="dk1"/>
                </a:solidFill>
              </a:rPr>
              <a:t>juste</a:t>
            </a:r>
            <a:r>
              <a:rPr lang="it-IT" sz="2200" dirty="0">
                <a:solidFill>
                  <a:schemeClr val="dk1"/>
                </a:solidFill>
              </a:rPr>
              <a:t>.</a:t>
            </a:r>
            <a:endParaRPr sz="2200" dirty="0">
              <a:solidFill>
                <a:srgbClr val="000000"/>
              </a:solidFill>
            </a:endParaRPr>
          </a:p>
          <a:p>
            <a:pPr marL="228600" lvl="0" indent="-76200" algn="l" rtl="0">
              <a:lnSpc>
                <a:spcPct val="70000"/>
              </a:lnSpc>
              <a:spcBef>
                <a:spcPts val="1000"/>
              </a:spcBef>
              <a:spcAft>
                <a:spcPts val="0"/>
              </a:spcAft>
              <a:buClr>
                <a:srgbClr val="0C0C0C"/>
              </a:buClr>
              <a:buSzPts val="2220"/>
              <a:buFont typeface="Noto Sans Symbols"/>
              <a:buNone/>
            </a:pPr>
            <a:endParaRPr sz="222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Google Shape;162;p15"/>
          <p:cNvSpPr txBox="1">
            <a:spLocks noGrp="1"/>
          </p:cNvSpPr>
          <p:nvPr>
            <p:ph type="body" idx="4294967295"/>
          </p:nvPr>
        </p:nvSpPr>
        <p:spPr>
          <a:xfrm>
            <a:off x="870856" y="422329"/>
            <a:ext cx="8363857" cy="4801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C0C0C"/>
              </a:buClr>
              <a:buSzPts val="1600"/>
              <a:buFont typeface="Arial"/>
              <a:buNone/>
            </a:pPr>
            <a:r>
              <a:rPr lang="it-IT" b="1" i="1" dirty="0" err="1">
                <a:latin typeface="Proxima Nova Extrabold"/>
                <a:ea typeface="Proxima Nova Extrabold"/>
                <a:cs typeface="Proxima Nova Extrabold"/>
                <a:sym typeface="Proxima Nova Extrabold"/>
              </a:rPr>
              <a:t>Pourquoi</a:t>
            </a:r>
            <a:r>
              <a:rPr lang="it-IT" b="1" i="1" dirty="0">
                <a:latin typeface="Proxima Nova Extrabold"/>
                <a:ea typeface="Proxima Nova Extrabold"/>
                <a:cs typeface="Proxima Nova Extrabold"/>
                <a:sym typeface="Proxima Nova Extrabold"/>
              </a:rPr>
              <a:t> </a:t>
            </a:r>
            <a:r>
              <a:rPr lang="it-IT" b="1" i="1" dirty="0" err="1">
                <a:latin typeface="Proxima Nova Extrabold"/>
                <a:ea typeface="Proxima Nova Extrabold"/>
                <a:cs typeface="Proxima Nova Extrabold"/>
                <a:sym typeface="Proxima Nova Extrabold"/>
              </a:rPr>
              <a:t>faut</a:t>
            </a:r>
            <a:r>
              <a:rPr lang="it-IT" b="1" i="1" dirty="0">
                <a:latin typeface="Proxima Nova Extrabold"/>
                <a:ea typeface="Proxima Nova Extrabold"/>
                <a:cs typeface="Proxima Nova Extrabold"/>
                <a:sym typeface="Proxima Nova Extrabold"/>
              </a:rPr>
              <a:t>-il </a:t>
            </a:r>
            <a:r>
              <a:rPr lang="it-IT" b="1" i="1" dirty="0" err="1">
                <a:latin typeface="Proxima Nova Extrabold"/>
                <a:ea typeface="Proxima Nova Extrabold"/>
                <a:cs typeface="Proxima Nova Extrabold"/>
                <a:sym typeface="Proxima Nova Extrabold"/>
              </a:rPr>
              <a:t>réformer</a:t>
            </a:r>
            <a:r>
              <a:rPr lang="it-IT" b="1" i="1" dirty="0">
                <a:latin typeface="Proxima Nova Extrabold"/>
                <a:ea typeface="Proxima Nova Extrabold"/>
                <a:cs typeface="Proxima Nova Extrabold"/>
                <a:sym typeface="Proxima Nova Extrabold"/>
              </a:rPr>
              <a:t> la LPP ? </a:t>
            </a:r>
            <a:endParaRPr b="1" i="1" dirty="0">
              <a:latin typeface="Proxima Nova Extrabold"/>
              <a:ea typeface="Proxima Nova Extrabold"/>
              <a:cs typeface="Proxima Nova Extrabold"/>
              <a:sym typeface="Proxima Nova Extrabold"/>
            </a:endParaRPr>
          </a:p>
        </p:txBody>
      </p:sp>
      <p:sp>
        <p:nvSpPr>
          <p:cNvPr id="163" name="Google Shape;163;p1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r>
              <a:rPr lang="it-IT"/>
              <a:t>Oui à la réforme de la LPP</a:t>
            </a:r>
            <a:endParaRPr/>
          </a:p>
        </p:txBody>
      </p:sp>
      <p:sp>
        <p:nvSpPr>
          <p:cNvPr id="164" name="Google Shape;164;p1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it-IT"/>
              <a:t>9</a:t>
            </a:fld>
            <a:endParaRPr/>
          </a:p>
        </p:txBody>
      </p:sp>
      <p:sp>
        <p:nvSpPr>
          <p:cNvPr id="165" name="Google Shape;165;p15"/>
          <p:cNvSpPr/>
          <p:nvPr/>
        </p:nvSpPr>
        <p:spPr>
          <a:xfrm>
            <a:off x="870856" y="1482786"/>
            <a:ext cx="4114800" cy="4570577"/>
          </a:xfrm>
          <a:prstGeom prst="roundRect">
            <a:avLst>
              <a:gd name="adj" fmla="val 16667"/>
            </a:avLst>
          </a:prstGeom>
          <a:solidFill>
            <a:srgbClr val="A9D6C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6" name="Google Shape;166;p15"/>
          <p:cNvSpPr txBox="1"/>
          <p:nvPr/>
        </p:nvSpPr>
        <p:spPr>
          <a:xfrm>
            <a:off x="1064064" y="1714561"/>
            <a:ext cx="3420850" cy="9787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Arial"/>
              <a:buNone/>
            </a:pPr>
            <a:r>
              <a:rPr lang="it-IT" sz="4800" b="1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rPr>
              <a:t>Plus d’un tiers</a:t>
            </a:r>
            <a:endParaRPr sz="4800" b="1" i="0" u="none" strike="noStrike" cap="none">
              <a:solidFill>
                <a:schemeClr val="lt1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167" name="Google Shape;167;p15"/>
          <p:cNvSpPr txBox="1"/>
          <p:nvPr/>
        </p:nvSpPr>
        <p:spPr>
          <a:xfrm>
            <a:off x="1064064" y="3183442"/>
            <a:ext cx="3584134" cy="22229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None/>
            </a:pPr>
            <a:r>
              <a:rPr lang="it-IT" sz="2000" b="1" i="0" u="none" strike="noStrike" cap="none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rPr>
              <a:t>…des personnes actives en 2022 tra</a:t>
            </a:r>
            <a:r>
              <a:rPr lang="it-IT" sz="2000" b="1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rPr>
              <a:t>vaillaient à temps partiel.</a:t>
            </a:r>
            <a:r>
              <a:rPr lang="it-IT" sz="2000" b="1" i="0" u="none" strike="noStrike" cap="none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rPr>
              <a:t> 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None/>
            </a:pPr>
            <a:r>
              <a:rPr lang="it-IT" sz="2000" b="1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rPr>
              <a:t>Notre système de prévoyance est toujours conçu pour une société travaillant à 100%.</a:t>
            </a:r>
            <a:endParaRPr sz="2000" b="1" i="0" u="none" strike="noStrike" cap="none">
              <a:solidFill>
                <a:schemeClr val="lt1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168" name="Google Shape;168;p15"/>
          <p:cNvSpPr txBox="1">
            <a:spLocks noGrp="1"/>
          </p:cNvSpPr>
          <p:nvPr>
            <p:ph type="title"/>
          </p:nvPr>
        </p:nvSpPr>
        <p:spPr>
          <a:xfrm>
            <a:off x="5397843" y="1482820"/>
            <a:ext cx="5832390" cy="6217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C0C0C"/>
              </a:buClr>
              <a:buSzPts val="3200"/>
              <a:buFont typeface="Proxima Nova"/>
              <a:buNone/>
            </a:pPr>
            <a:r>
              <a:rPr lang="it-IT" sz="3200"/>
              <a:t>Les temps partiels en profitent</a:t>
            </a:r>
            <a:endParaRPr sz="3200"/>
          </a:p>
        </p:txBody>
      </p:sp>
      <p:sp>
        <p:nvSpPr>
          <p:cNvPr id="169" name="Google Shape;169;p15"/>
          <p:cNvSpPr txBox="1"/>
          <p:nvPr/>
        </p:nvSpPr>
        <p:spPr>
          <a:xfrm>
            <a:off x="5397842" y="2380344"/>
            <a:ext cx="5832389" cy="36730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Noto Sans Symbols"/>
              <a:buChar char="▪"/>
            </a:pPr>
            <a:r>
              <a:rPr lang="it-IT" sz="2000" b="1">
                <a:latin typeface="Proxima Nova"/>
                <a:ea typeface="Proxima Nova"/>
                <a:cs typeface="Proxima Nova"/>
                <a:sym typeface="Proxima Nova"/>
              </a:rPr>
              <a:t>Notre marché du travail a changé</a:t>
            </a:r>
            <a:r>
              <a:rPr lang="it-IT" sz="2000" b="1" i="0" u="none" strike="noStrike" cap="non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rPr>
              <a:t>. </a:t>
            </a:r>
            <a:r>
              <a:rPr lang="it-IT" sz="2000" b="0" i="0" u="none" strike="noStrike" cap="non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rPr>
              <a:t>Le nombre de personnes travaillant à temps partiel</a:t>
            </a:r>
            <a:r>
              <a:rPr lang="it-IT" sz="2000">
                <a:latin typeface="Proxima Nova"/>
                <a:ea typeface="Proxima Nova"/>
                <a:cs typeface="Proxima Nova"/>
                <a:sym typeface="Proxima Nova"/>
              </a:rPr>
              <a:t> et de femmes sur le marché du travail a heureusement augmenté. </a:t>
            </a:r>
            <a:endParaRPr sz="2000">
              <a:latin typeface="Proxima Nova"/>
              <a:ea typeface="Proxima Nova"/>
              <a:cs typeface="Proxima Nova"/>
              <a:sym typeface="Proxima Nova"/>
            </a:endParaRPr>
          </a:p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Noto Sans Symbols"/>
              <a:buChar char="▪"/>
            </a:pPr>
            <a:r>
              <a:rPr lang="it-IT" sz="2000" b="1">
                <a:latin typeface="Proxima Nova"/>
                <a:ea typeface="Proxima Nova"/>
                <a:cs typeface="Proxima Nova"/>
                <a:sym typeface="Proxima Nova"/>
              </a:rPr>
              <a:t>La prévoyance doit aller avec son temps</a:t>
            </a:r>
            <a:r>
              <a:rPr lang="it-IT" sz="2000" b="1" i="0" u="none" strike="noStrike" cap="non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rPr>
              <a:t>. </a:t>
            </a:r>
            <a:r>
              <a:rPr lang="it-IT" sz="2000" b="0" i="0" u="none" strike="noStrike" cap="non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rPr>
              <a:t>Aujourd</a:t>
            </a:r>
            <a:r>
              <a:rPr lang="it-IT" sz="2000">
                <a:latin typeface="Proxima Nova"/>
                <a:ea typeface="Proxima Nova"/>
                <a:cs typeface="Proxima Nova"/>
                <a:sym typeface="Proxima Nova"/>
              </a:rPr>
              <a:t>’hui les personnes travaillant à temps partiel sont pénalisées en matière de prévoyance professionnelle</a:t>
            </a:r>
            <a:r>
              <a:rPr lang="it-IT" sz="2000" b="0" i="0" u="none" strike="noStrike" cap="non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rPr>
              <a:t>. Cela concerne surtout les femmes. La réforme </a:t>
            </a:r>
            <a:r>
              <a:rPr lang="it-IT" sz="2000">
                <a:latin typeface="Proxima Nova"/>
                <a:ea typeface="Proxima Nova"/>
                <a:cs typeface="Proxima Nova"/>
                <a:sym typeface="Proxima Nova"/>
              </a:rPr>
              <a:t>corrige enfin cette situation. </a:t>
            </a:r>
            <a:endParaRPr sz="2000" b="0" i="0" u="none" strike="noStrike" cap="none">
              <a:solidFill>
                <a:srgbClr val="0C0C0C"/>
              </a:solidFill>
              <a:latin typeface="Proxima Nova"/>
              <a:ea typeface="Proxima Nova"/>
              <a:cs typeface="Proxima Nova"/>
              <a:sym typeface="Proxima Nova"/>
            </a:endParaRPr>
          </a:p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Noto Sans Symbols"/>
              <a:buChar char="▪"/>
            </a:pPr>
            <a:r>
              <a:rPr lang="it-IT" sz="2000" b="1">
                <a:latin typeface="Proxima Nova"/>
                <a:ea typeface="Proxima Nova"/>
                <a:cs typeface="Proxima Nova"/>
                <a:sym typeface="Proxima Nova"/>
              </a:rPr>
              <a:t>Les femmes et les temps partiels auront de meilleures rentes à l’avenir</a:t>
            </a:r>
            <a:r>
              <a:rPr lang="it-IT" sz="2000" b="1" i="0" u="none" strike="noStrike" cap="non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rPr>
              <a:t>!</a:t>
            </a:r>
            <a:endParaRPr sz="2000" b="1" i="0" u="none" strike="noStrike" cap="none">
              <a:solidFill>
                <a:srgbClr val="0C0C0C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i Offic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1317</Words>
  <Application>Microsoft Macintosh PowerPoint</Application>
  <PresentationFormat>Widescreen</PresentationFormat>
  <Paragraphs>134</Paragraphs>
  <Slides>23</Slides>
  <Notes>23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31" baseType="lpstr">
      <vt:lpstr>Poppins</vt:lpstr>
      <vt:lpstr>Arial</vt:lpstr>
      <vt:lpstr>Proxima Nova Extrabold</vt:lpstr>
      <vt:lpstr>Proxima Nova</vt:lpstr>
      <vt:lpstr>Calibri</vt:lpstr>
      <vt:lpstr>Noto Sans Symbols</vt:lpstr>
      <vt:lpstr>Proxima Nova Semibold</vt:lpstr>
      <vt:lpstr>Tema di Office</vt:lpstr>
      <vt:lpstr>PowerPoint Presentation</vt:lpstr>
      <vt:lpstr>La LPP correspond aux standards de 2004 (1ère révision de la LPP)</vt:lpstr>
      <vt:lpstr>… mais la société et le marché du travail ont considérablement évolué au cours des 20 dernières années.  Il faut adapter la LPP à son temps ! </vt:lpstr>
      <vt:lpstr>Contenu</vt:lpstr>
      <vt:lpstr>1. Les défis de la  prévoyance vieillesse</vt:lpstr>
      <vt:lpstr>PowerPoint Presentation</vt:lpstr>
      <vt:lpstr>La réforme de la LPP est juste et renforce la prévoyance dans son ensemble.</vt:lpstr>
      <vt:lpstr>2. La réforme de la LPP : un bon compromis</vt:lpstr>
      <vt:lpstr>Les temps partiels en profitent</vt:lpstr>
      <vt:lpstr>Tout le monde profite d’une LPP stable</vt:lpstr>
      <vt:lpstr>3. Faits et chiffres en faveur de la réforme</vt:lpstr>
      <vt:lpstr>Faits et chiffres en faveur de la réforme</vt:lpstr>
      <vt:lpstr>Une étude actuelle nous donne raison!</vt:lpstr>
      <vt:lpstr>4. Le modèle suisse des  3 piliers a fait ses preuves</vt:lpstr>
      <vt:lpstr>Le modèle suisse à succès</vt:lpstr>
      <vt:lpstr>Le modèle suisse des 3 piliers a fait ses preuves</vt:lpstr>
      <vt:lpstr>Pourquoi votons-nous sur ce bon compromis? </vt:lpstr>
      <vt:lpstr>5. Fausse propagande des opposants</vt:lpstr>
      <vt:lpstr>Les faits parlent pour un OUI:</vt:lpstr>
      <vt:lpstr>PowerPoint Presentation</vt:lpstr>
      <vt:lpstr>6. Large alliance pour le compromis LPP</vt:lpstr>
      <vt:lpstr>PowerPoint Presentation</vt:lpstr>
      <vt:lpstr>Un grand merci!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Marco Battaglia</dc:creator>
  <cp:lastModifiedBy>Marco Battaglia</cp:lastModifiedBy>
  <cp:revision>2</cp:revision>
  <dcterms:created xsi:type="dcterms:W3CDTF">2023-11-15T08:56:18Z</dcterms:created>
  <dcterms:modified xsi:type="dcterms:W3CDTF">2024-07-12T06:52:40Z</dcterms:modified>
</cp:coreProperties>
</file>